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3" r:id="rId2"/>
    <p:sldId id="312" r:id="rId3"/>
    <p:sldId id="314" r:id="rId4"/>
    <p:sldId id="315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6600"/>
    <a:srgbClr val="FFF1C5"/>
    <a:srgbClr val="C49500"/>
    <a:srgbClr val="E9EFF7"/>
    <a:srgbClr val="D2DEEE"/>
    <a:srgbClr val="D0D8E8"/>
    <a:srgbClr val="9A7500"/>
    <a:srgbClr val="00823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4660"/>
  </p:normalViewPr>
  <p:slideViewPr>
    <p:cSldViewPr>
      <p:cViewPr varScale="1">
        <p:scale>
          <a:sx n="45" d="100"/>
          <a:sy n="45" d="100"/>
        </p:scale>
        <p:origin x="-3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531E7-77F2-2444-ABA3-EB74FBCE47BE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011F9-07D7-B149-9424-AA59AD92E3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699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217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003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129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733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89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57C7-66DA-F94B-895C-1953DB43AC37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E50C-78D2-2F40-87AF-6B54BA2164D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EB9-B64A-C14D-9EFC-85AF8DEFEDCC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78BCA-02E2-B345-AE67-86C1386B0788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30A3-5DF5-F14C-9097-3CB35E18E365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0E018-401E-E646-BD17-CACADE06D559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03A7-BAED-9E4F-B443-16983C2B0A28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69BE-FFD6-B848-8EA0-1BB19F52E5D3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647E7-9861-A741-BC4B-0991EF2BF8D8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D2D3-38D1-D143-BFFE-F0E2262F96D0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13D0-7462-C249-87F1-A7EDE7F3C82D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8720-747B-DA4A-A730-8D048FB8CA97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597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tangolo 20"/>
          <p:cNvSpPr>
            <a:spLocks noChangeArrowheads="1"/>
          </p:cNvSpPr>
          <p:nvPr/>
        </p:nvSpPr>
        <p:spPr bwMode="auto">
          <a:xfrm>
            <a:off x="1015999" y="2640890"/>
            <a:ext cx="8043863" cy="644094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>
              <a:lnSpc>
                <a:spcPct val="11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Coincide con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una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subordinata implicita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temporale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, causale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, concessiva o ipotetica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), in cui il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nome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è il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soggetto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e il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participio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è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predicato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.</a:t>
            </a: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L’ablativo assoluto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 smtClean="0">
                <a:solidFill>
                  <a:srgbClr val="161645"/>
                </a:solidFill>
              </a:rPr>
              <a:t>IL </a:t>
            </a:r>
            <a:r>
              <a:rPr lang="it-IT" altLang="it-IT" sz="1200" b="1" i="1" dirty="0" smtClean="0">
                <a:solidFill>
                  <a:srgbClr val="161645"/>
                </a:solidFill>
              </a:rPr>
              <a:t>TEMPLUM</a:t>
            </a:r>
            <a:r>
              <a:rPr lang="it-IT" altLang="it-IT" sz="1200" b="1" dirty="0" smtClean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</a:t>
            </a:r>
            <a:r>
              <a:rPr lang="it-IT" altLang="it-IT" sz="1200" dirty="0" smtClean="0">
                <a:solidFill>
                  <a:srgbClr val="161645"/>
                </a:solidFill>
              </a:rPr>
              <a:t>Lezione 41 </a:t>
            </a:r>
            <a:r>
              <a:rPr lang="it-IT" altLang="it-IT" sz="1200" dirty="0">
                <a:solidFill>
                  <a:srgbClr val="161645"/>
                </a:solidFill>
              </a:rPr>
              <a:t>• </a:t>
            </a:r>
            <a:r>
              <a:rPr lang="it-IT" altLang="it-IT" sz="1200" dirty="0" smtClean="0">
                <a:solidFill>
                  <a:srgbClr val="161645"/>
                </a:solidFill>
              </a:rPr>
              <a:t>L’ablativo </a:t>
            </a:r>
            <a:r>
              <a:rPr lang="it-IT" altLang="it-IT" sz="1200" dirty="0">
                <a:solidFill>
                  <a:srgbClr val="161645"/>
                </a:solidFill>
              </a:rPr>
              <a:t>assoluto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Rettangolo 20"/>
          <p:cNvSpPr>
            <a:spLocks noChangeArrowheads="1"/>
          </p:cNvSpPr>
          <p:nvPr/>
        </p:nvSpPr>
        <p:spPr bwMode="auto">
          <a:xfrm>
            <a:off x="1015999" y="1484784"/>
            <a:ext cx="8043863" cy="93896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>
              <a:lnSpc>
                <a:spcPct val="11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ablativo assoluto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una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struttura sintattica tipica del latino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costituita da: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  <a:p>
            <a:pPr defTabSz="194400">
              <a:lnSpc>
                <a:spcPct val="11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un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nome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(o da un pronome) in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ablativo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</a:t>
            </a: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  <a:p>
            <a:pPr defTabSz="194400">
              <a:lnSpc>
                <a:spcPct val="11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e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da un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participio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(presente o perfetto) in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ablativo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concordato con il nome</a:t>
            </a: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Connettore diritto 26"/>
          <p:cNvCxnSpPr/>
          <p:nvPr/>
        </p:nvCxnSpPr>
        <p:spPr>
          <a:xfrm>
            <a:off x="1016000" y="1484783"/>
            <a:ext cx="0" cy="345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ettangolo 34"/>
          <p:cNvSpPr>
            <a:spLocks noChangeArrowheads="1"/>
          </p:cNvSpPr>
          <p:nvPr/>
        </p:nvSpPr>
        <p:spPr bwMode="auto">
          <a:xfrm>
            <a:off x="1387475" y="3584903"/>
            <a:ext cx="5272758" cy="1068233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lIns="72000" tIns="18000" rIns="18000" bIns="18000"/>
          <a:lstStyle/>
          <a:p>
            <a:pPr defTabSz="194400">
              <a:buClr>
                <a:srgbClr val="C00000"/>
              </a:buClr>
            </a:pP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Viene definito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«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assoluto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» (da </a:t>
            </a:r>
            <a:r>
              <a:rPr lang="it-IT" altLang="it-IT" sz="1600" i="1" dirty="0" err="1" smtClean="0">
                <a:latin typeface="Arial Narrow" panose="020B0606020202030204" pitchFamily="34" charset="0"/>
                <a:cs typeface="Arial" pitchFamily="34" charset="0"/>
              </a:rPr>
              <a:t>absolutus</a:t>
            </a:r>
            <a:r>
              <a:rPr lang="it-IT" altLang="it-IT" sz="1600" i="1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«sciolto») in quanto: 	 </a:t>
            </a:r>
          </a:p>
          <a:p>
            <a:pPr defTabSz="194400">
              <a:buClr>
                <a:srgbClr val="C00000"/>
              </a:buClr>
            </a:pP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	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non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ha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legami sintattico-grammaticali con la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reggente</a:t>
            </a:r>
          </a:p>
          <a:p>
            <a:pPr defTabSz="194400">
              <a:buClr>
                <a:srgbClr val="C00000"/>
              </a:buClr>
            </a:pP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	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ha un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soggetto diverso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dalla proposizione reggente </a:t>
            </a:r>
          </a:p>
          <a:p>
            <a:pPr defTabSz="194400">
              <a:buClr>
                <a:srgbClr val="C00000"/>
              </a:buClr>
            </a:pP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	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non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sono presenti pronomi che colleghino le due proposizioni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36" name="Connettore diritto 35"/>
          <p:cNvCxnSpPr/>
          <p:nvPr/>
        </p:nvCxnSpPr>
        <p:spPr>
          <a:xfrm>
            <a:off x="1029454" y="3756418"/>
            <a:ext cx="36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872786" y="3612435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onnettore 38"/>
          <p:cNvSpPr/>
          <p:nvPr/>
        </p:nvSpPr>
        <p:spPr>
          <a:xfrm>
            <a:off x="1494483" y="3935419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onnettore 39"/>
          <p:cNvSpPr/>
          <p:nvPr/>
        </p:nvSpPr>
        <p:spPr>
          <a:xfrm>
            <a:off x="1494483" y="4180080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onnettore 40"/>
          <p:cNvSpPr/>
          <p:nvPr/>
        </p:nvSpPr>
        <p:spPr>
          <a:xfrm>
            <a:off x="1494483" y="4425304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Rettangolo 42"/>
          <p:cNvSpPr>
            <a:spLocks noChangeArrowheads="1"/>
          </p:cNvSpPr>
          <p:nvPr/>
        </p:nvSpPr>
        <p:spPr bwMode="auto">
          <a:xfrm>
            <a:off x="1389454" y="4828052"/>
            <a:ext cx="5270778" cy="1553276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Ins="18000"/>
          <a:lstStyle/>
          <a:p>
            <a:pPr defTabSz="194400">
              <a:spcAft>
                <a:spcPts val="300"/>
              </a:spcAft>
              <a:buClr>
                <a:srgbClr val="C00000"/>
              </a:buClr>
            </a:pP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Si può tradurre con:</a:t>
            </a:r>
          </a:p>
          <a:p>
            <a:pPr defTabSz="194400">
              <a:spcAft>
                <a:spcPts val="300"/>
              </a:spcAft>
              <a:buClr>
                <a:srgbClr val="C00000"/>
              </a:buClr>
            </a:pP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	con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un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gerundio presente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o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passato</a:t>
            </a:r>
          </a:p>
          <a:p>
            <a:pPr defTabSz="194400">
              <a:spcAft>
                <a:spcPts val="300"/>
              </a:spcAft>
              <a:buClr>
                <a:srgbClr val="C00000"/>
              </a:buClr>
            </a:pP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	con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un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participio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passato</a:t>
            </a:r>
          </a:p>
          <a:p>
            <a:pPr defTabSz="194400">
              <a:spcAft>
                <a:spcPts val="300"/>
              </a:spcAft>
              <a:buClr>
                <a:srgbClr val="C00000"/>
              </a:buClr>
            </a:pP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	con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una subordinata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temporale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causale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concessiva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o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ipotetica</a:t>
            </a:r>
          </a:p>
          <a:p>
            <a:pPr defTabSz="194400">
              <a:spcAft>
                <a:spcPts val="300"/>
              </a:spcAft>
              <a:buClr>
                <a:srgbClr val="C00000"/>
              </a:buClr>
            </a:pP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	con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un’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espressione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nominale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 equivalente</a:t>
            </a:r>
          </a:p>
        </p:txBody>
      </p:sp>
      <p:cxnSp>
        <p:nvCxnSpPr>
          <p:cNvPr id="44" name="Connettore diritto 43"/>
          <p:cNvCxnSpPr/>
          <p:nvPr/>
        </p:nvCxnSpPr>
        <p:spPr>
          <a:xfrm>
            <a:off x="1029454" y="4999567"/>
            <a:ext cx="36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Ovale 44"/>
          <p:cNvSpPr/>
          <p:nvPr/>
        </p:nvSpPr>
        <p:spPr>
          <a:xfrm>
            <a:off x="872786" y="4855584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Connettore 30"/>
          <p:cNvSpPr/>
          <p:nvPr/>
        </p:nvSpPr>
        <p:spPr>
          <a:xfrm>
            <a:off x="1087215" y="1883131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onnettore 31"/>
          <p:cNvSpPr/>
          <p:nvPr/>
        </p:nvSpPr>
        <p:spPr>
          <a:xfrm>
            <a:off x="1087215" y="2127792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onnettore 33"/>
          <p:cNvSpPr/>
          <p:nvPr/>
        </p:nvSpPr>
        <p:spPr>
          <a:xfrm>
            <a:off x="1458967" y="5248074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Connettore 45"/>
          <p:cNvSpPr/>
          <p:nvPr/>
        </p:nvSpPr>
        <p:spPr>
          <a:xfrm>
            <a:off x="1458967" y="5516547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Connettore 46"/>
          <p:cNvSpPr/>
          <p:nvPr/>
        </p:nvSpPr>
        <p:spPr>
          <a:xfrm>
            <a:off x="1461348" y="5797489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onnettore 47"/>
          <p:cNvSpPr/>
          <p:nvPr/>
        </p:nvSpPr>
        <p:spPr>
          <a:xfrm>
            <a:off x="1458967" y="6081424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Rettangolo arrotondato 50"/>
          <p:cNvSpPr>
            <a:spLocks noChangeArrowheads="1"/>
          </p:cNvSpPr>
          <p:nvPr/>
        </p:nvSpPr>
        <p:spPr bwMode="auto">
          <a:xfrm>
            <a:off x="6721896" y="3584903"/>
            <a:ext cx="2314600" cy="726486"/>
          </a:xfrm>
          <a:prstGeom prst="roundRect">
            <a:avLst>
              <a:gd name="adj" fmla="val 7564"/>
            </a:avLst>
          </a:prstGeom>
          <a:solidFill>
            <a:srgbClr val="E9EFF7"/>
          </a:solidFill>
          <a:ln w="9525">
            <a:solidFill>
              <a:srgbClr val="D2DEEE"/>
            </a:solidFill>
            <a:miter lim="800000"/>
            <a:headEnd/>
            <a:tailEnd/>
          </a:ln>
        </p:spPr>
        <p:txBody>
          <a:bodyPr lIns="72000" tIns="18000" rIns="18000" bIns="18000"/>
          <a:lstStyle/>
          <a:p>
            <a:r>
              <a:rPr lang="it-IT" sz="1400" b="1" i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Epistula</a:t>
            </a:r>
            <a:r>
              <a:rPr lang="it-IT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missa</a:t>
            </a:r>
            <a:r>
              <a:rPr lang="it-IT" sz="1400" i="1" dirty="0">
                <a:latin typeface="Arial Narrow" panose="020B0606020202030204" pitchFamily="34" charset="0"/>
              </a:rPr>
              <a:t>, </a:t>
            </a:r>
            <a:r>
              <a:rPr lang="it-IT" sz="1400" i="1" dirty="0" err="1">
                <a:latin typeface="Arial Narrow" panose="020B0606020202030204" pitchFamily="34" charset="0"/>
              </a:rPr>
              <a:t>tranquillus</a:t>
            </a:r>
            <a:r>
              <a:rPr lang="it-IT" sz="1400" i="1" dirty="0">
                <a:latin typeface="Arial Narrow" panose="020B0606020202030204" pitchFamily="34" charset="0"/>
              </a:rPr>
              <a:t> </a:t>
            </a:r>
            <a:r>
              <a:rPr lang="it-IT" sz="1400" i="1" dirty="0" err="1" smtClean="0">
                <a:latin typeface="Arial Narrow" panose="020B0606020202030204" pitchFamily="34" charset="0"/>
              </a:rPr>
              <a:t>eram</a:t>
            </a:r>
            <a:r>
              <a:rPr lang="it-IT" sz="1400" i="1" dirty="0" smtClean="0">
                <a:latin typeface="Arial Narrow" panose="020B0606020202030204" pitchFamily="34" charset="0"/>
              </a:rPr>
              <a:t>. </a:t>
            </a:r>
          </a:p>
          <a:p>
            <a:r>
              <a:rPr lang="it-IT" sz="1400" b="1" dirty="0" smtClean="0">
                <a:latin typeface="Arial Narrow" panose="020B0606020202030204" pitchFamily="34" charset="0"/>
              </a:rPr>
              <a:t>«</a:t>
            </a:r>
            <a:r>
              <a:rPr lang="it-IT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Essendo stata mandata la lettera</a:t>
            </a:r>
            <a:r>
              <a:rPr lang="it-IT" sz="1400" dirty="0" smtClean="0">
                <a:latin typeface="Arial Narrow" panose="020B0606020202030204" pitchFamily="34" charset="0"/>
              </a:rPr>
              <a:t>, ero tranquillo.»</a:t>
            </a:r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2" name="Rettangolo arrotondato 51"/>
          <p:cNvSpPr>
            <a:spLocks noChangeArrowheads="1"/>
          </p:cNvSpPr>
          <p:nvPr/>
        </p:nvSpPr>
        <p:spPr bwMode="auto">
          <a:xfrm>
            <a:off x="6729744" y="4811908"/>
            <a:ext cx="2306751" cy="1563491"/>
          </a:xfrm>
          <a:prstGeom prst="roundRect">
            <a:avLst>
              <a:gd name="adj" fmla="val 28881"/>
            </a:avLst>
          </a:prstGeom>
          <a:solidFill>
            <a:srgbClr val="FFF1C5">
              <a:alpha val="40000"/>
            </a:srgbClr>
          </a:solidFill>
          <a:ln w="9525">
            <a:solidFill>
              <a:srgbClr val="866600"/>
            </a:solidFill>
            <a:miter lim="800000"/>
            <a:headEnd/>
            <a:tailEnd/>
          </a:ln>
        </p:spPr>
        <p:txBody>
          <a:bodyPr rIns="18000"/>
          <a:lstStyle/>
          <a:p>
            <a:pPr defTabSz="194400">
              <a:spcAft>
                <a:spcPts val="300"/>
              </a:spcAft>
              <a:buClr>
                <a:srgbClr val="C00000"/>
              </a:buClr>
            </a:pP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L’ablativo assoluto ha quindi gli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stessi valori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e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le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stesse possibilità di </a:t>
            </a: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traduzione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del </a:t>
            </a:r>
            <a:r>
              <a:rPr lang="it-IT" altLang="it-IT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participio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congiunto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.</a:t>
            </a:r>
            <a:endParaRPr lang="it-IT" altLang="it-IT" sz="1600" b="1" dirty="0">
              <a:solidFill>
                <a:srgbClr val="C0000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192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ttangolo arrotondato 49"/>
          <p:cNvSpPr>
            <a:spLocks noChangeArrowheads="1"/>
          </p:cNvSpPr>
          <p:nvPr/>
        </p:nvSpPr>
        <p:spPr bwMode="auto">
          <a:xfrm>
            <a:off x="1047750" y="1480467"/>
            <a:ext cx="8012111" cy="4864316"/>
          </a:xfrm>
          <a:prstGeom prst="roundRect">
            <a:avLst>
              <a:gd name="adj" fmla="val 0"/>
            </a:avLst>
          </a:prstGeom>
          <a:solidFill>
            <a:srgbClr val="E9EFF7"/>
          </a:solidFill>
          <a:ln w="9525">
            <a:solidFill>
              <a:srgbClr val="D2DEEE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buClr>
                <a:srgbClr val="C00000"/>
              </a:buClr>
            </a:pP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spc="-30" dirty="0" smtClean="0">
                <a:latin typeface="+mj-lt"/>
                <a:ea typeface="Bradley Hand"/>
                <a:cs typeface="Bradley Hand"/>
              </a:rPr>
              <a:t>L’ablativo assoluto con il participio presente</a:t>
            </a:r>
            <a:endParaRPr lang="it-IT" altLang="it-IT" sz="2800" b="1" i="1" spc="-30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IL </a:t>
            </a:r>
            <a:r>
              <a:rPr lang="it-IT" altLang="it-IT" sz="1200" b="1" i="1" dirty="0">
                <a:solidFill>
                  <a:srgbClr val="161645"/>
                </a:solidFill>
              </a:rPr>
              <a:t>TEMPLUM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L’ablativo assoluto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Connettore diritto 48"/>
          <p:cNvCxnSpPr/>
          <p:nvPr/>
        </p:nvCxnSpPr>
        <p:spPr>
          <a:xfrm>
            <a:off x="1016000" y="1484783"/>
            <a:ext cx="0" cy="486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752912"/>
              </p:ext>
            </p:extLst>
          </p:nvPr>
        </p:nvGraphicFramePr>
        <p:xfrm>
          <a:off x="1135323" y="1648890"/>
          <a:ext cx="7757157" cy="435033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514993">
                  <a:extLst>
                    <a:ext uri="{9D8B030D-6E8A-4147-A177-3AD203B41FA5}">
                      <a16:colId xmlns:a16="http://schemas.microsoft.com/office/drawing/2014/main" xmlns="" val="3575273577"/>
                    </a:ext>
                  </a:extLst>
                </a:gridCol>
                <a:gridCol w="1595852">
                  <a:extLst>
                    <a:ext uri="{9D8B030D-6E8A-4147-A177-3AD203B41FA5}">
                      <a16:colId xmlns:a16="http://schemas.microsoft.com/office/drawing/2014/main" xmlns="" val="1825404974"/>
                    </a:ext>
                  </a:extLst>
                </a:gridCol>
                <a:gridCol w="2706010">
                  <a:extLst>
                    <a:ext uri="{9D8B030D-6E8A-4147-A177-3AD203B41FA5}">
                      <a16:colId xmlns:a16="http://schemas.microsoft.com/office/drawing/2014/main" xmlns="" val="4172386009"/>
                    </a:ext>
                  </a:extLst>
                </a:gridCol>
                <a:gridCol w="1940302">
                  <a:extLst>
                    <a:ext uri="{9D8B030D-6E8A-4147-A177-3AD203B41FA5}">
                      <a16:colId xmlns:a16="http://schemas.microsoft.com/office/drawing/2014/main" xmlns="" val="2176748971"/>
                    </a:ext>
                  </a:extLst>
                </a:gridCol>
              </a:tblGrid>
              <a:tr h="532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Rapporto temporale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Esempio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6414333"/>
                  </a:ext>
                </a:extLst>
              </a:tr>
              <a:tr h="65605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Contemporaneità rispetto a un </a:t>
                      </a:r>
                      <a:r>
                        <a:rPr lang="it-IT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tempo principale</a:t>
                      </a:r>
                      <a:endParaRPr lang="it-IT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Hostibus</a:t>
                      </a:r>
                      <a:r>
                        <a:rPr lang="it-IT" sz="1400" b="1" i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1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supervenientibus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agricolae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agros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relinquunt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4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3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Supraggiungendo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i nemici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contadini lasciano i campi.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Gerundio </a:t>
                      </a: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semplice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extLst>
                  <a:ext uri="{0D108BD9-81ED-4DB2-BD59-A6C34878D82A}">
                    <a16:rowId xmlns:a16="http://schemas.microsoft.com/office/drawing/2014/main" xmlns="" val="3448051020"/>
                  </a:ext>
                </a:extLst>
              </a:tr>
              <a:tr h="65605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Poiché i nemici sopraggiungono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contadini lasciano i campi.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Proposizione </a:t>
                      </a: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causale all’indicativo presente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extLst>
                  <a:ext uri="{0D108BD9-81ED-4DB2-BD59-A6C34878D82A}">
                    <a16:rowId xmlns:a16="http://schemas.microsoft.com/office/drawing/2014/main" xmlns="" val="3695406853"/>
                  </a:ext>
                </a:extLst>
              </a:tr>
              <a:tr h="65605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All’arrivo dei nemici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contadini lasciano i campi.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Espressione nominale equivalente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extLst>
                  <a:ext uri="{0D108BD9-81ED-4DB2-BD59-A6C34878D82A}">
                    <a16:rowId xmlns:a16="http://schemas.microsoft.com/office/drawing/2014/main" xmlns="" val="1796869996"/>
                  </a:ext>
                </a:extLst>
              </a:tr>
              <a:tr h="6167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Contemporaneità rispetto a un </a:t>
                      </a:r>
                      <a:r>
                        <a:rPr lang="it-IT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tempo storico</a:t>
                      </a:r>
                      <a:endParaRPr lang="it-IT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1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Hostibus</a:t>
                      </a:r>
                      <a:r>
                        <a:rPr lang="it-IT" sz="1400" b="1" i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1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supervenientibus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agricolae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agros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reliquerunt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400" i="1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dirty="0" err="1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Supraggiungendo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i nemici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contadini lasciarono i campi.</a:t>
                      </a:r>
                      <a:endParaRPr lang="it-IT" sz="14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Gerundio </a:t>
                      </a: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semplice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extLst>
                  <a:ext uri="{0D108BD9-81ED-4DB2-BD59-A6C34878D82A}">
                    <a16:rowId xmlns:a16="http://schemas.microsoft.com/office/drawing/2014/main" xmlns="" val="3824201488"/>
                  </a:ext>
                </a:extLst>
              </a:tr>
              <a:tr h="616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Poiché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nemici 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sopraggiungevano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contadini lasciarono i campi.</a:t>
                      </a:r>
                      <a:endParaRPr lang="it-IT" sz="14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3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Proposizione </a:t>
                      </a: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causale all’indicativo imperfetto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/>
                </a:tc>
                <a:extLst>
                  <a:ext uri="{0D108BD9-81ED-4DB2-BD59-A6C34878D82A}">
                    <a16:rowId xmlns:a16="http://schemas.microsoft.com/office/drawing/2014/main" xmlns="" val="1581355945"/>
                  </a:ext>
                </a:extLst>
              </a:tr>
              <a:tr h="61671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i="1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All’arrivo dei nemici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contadini lasciarono i campi.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Espressione nominale equivalente</a:t>
                      </a:r>
                      <a:endParaRPr lang="it-IT" sz="1400" b="1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41" marR="58741" marT="0" marB="0" anchor="ctr"/>
                </a:tc>
                <a:extLst>
                  <a:ext uri="{0D108BD9-81ED-4DB2-BD59-A6C34878D82A}">
                    <a16:rowId xmlns:a16="http://schemas.microsoft.com/office/drawing/2014/main" xmlns="" val="3194159216"/>
                  </a:ext>
                </a:extLst>
              </a:tr>
            </a:tbl>
          </a:graphicData>
        </a:graphic>
      </p:graphicFrame>
      <p:sp>
        <p:nvSpPr>
          <p:cNvPr id="10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87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ttangolo arrotondato 49"/>
          <p:cNvSpPr>
            <a:spLocks noChangeArrowheads="1"/>
          </p:cNvSpPr>
          <p:nvPr/>
        </p:nvSpPr>
        <p:spPr bwMode="auto">
          <a:xfrm>
            <a:off x="1047750" y="1480467"/>
            <a:ext cx="8012111" cy="5076000"/>
          </a:xfrm>
          <a:prstGeom prst="roundRect">
            <a:avLst>
              <a:gd name="adj" fmla="val 0"/>
            </a:avLst>
          </a:prstGeom>
          <a:solidFill>
            <a:srgbClr val="E9EFF7"/>
          </a:solidFill>
          <a:ln w="9525">
            <a:solidFill>
              <a:srgbClr val="D2DEEE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buClr>
                <a:srgbClr val="C00000"/>
              </a:buClr>
            </a:pP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spc="-30" dirty="0" smtClean="0">
                <a:latin typeface="+mj-lt"/>
                <a:ea typeface="Bradley Hand"/>
                <a:cs typeface="Bradley Hand"/>
              </a:rPr>
              <a:t>L’ablativo assoluto con il participio perfetto</a:t>
            </a:r>
            <a:endParaRPr lang="it-IT" altLang="it-IT" sz="2800" b="1" i="1" spc="-30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IL </a:t>
            </a:r>
            <a:r>
              <a:rPr lang="it-IT" altLang="it-IT" sz="1200" b="1" i="1" dirty="0">
                <a:solidFill>
                  <a:srgbClr val="161645"/>
                </a:solidFill>
              </a:rPr>
              <a:t>TEMPLUM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L’ablativo assoluto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Connettore diritto 48"/>
          <p:cNvCxnSpPr/>
          <p:nvPr/>
        </p:nvCxnSpPr>
        <p:spPr>
          <a:xfrm>
            <a:off x="1016000" y="1484783"/>
            <a:ext cx="0" cy="507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483620"/>
              </p:ext>
            </p:extLst>
          </p:nvPr>
        </p:nvGraphicFramePr>
        <p:xfrm>
          <a:off x="1134110" y="1606327"/>
          <a:ext cx="7758372" cy="479972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493674">
                  <a:extLst>
                    <a:ext uri="{9D8B030D-6E8A-4147-A177-3AD203B41FA5}">
                      <a16:colId xmlns:a16="http://schemas.microsoft.com/office/drawing/2014/main" xmlns="" val="37645114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1813138603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4182881443"/>
                    </a:ext>
                  </a:extLst>
                </a:gridCol>
                <a:gridCol w="1872210">
                  <a:extLst>
                    <a:ext uri="{9D8B030D-6E8A-4147-A177-3AD203B41FA5}">
                      <a16:colId xmlns:a16="http://schemas.microsoft.com/office/drawing/2014/main" xmlns="" val="2075104981"/>
                    </a:ext>
                  </a:extLst>
                </a:gridCol>
              </a:tblGrid>
              <a:tr h="287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Rapporto temporale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Esempio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Traduzione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3379445"/>
                  </a:ext>
                </a:extLst>
              </a:tr>
              <a:tr h="72385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Anteriorità rispetto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 un </a:t>
                      </a:r>
                      <a:r>
                        <a:rPr lang="it-IT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tempo principale</a:t>
                      </a:r>
                      <a:endParaRPr lang="it-IT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err="1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Hostibus</a:t>
                      </a:r>
                      <a:r>
                        <a:rPr lang="it-IT" sz="1400" b="1" i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1" dirty="0" err="1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profligatis</a:t>
                      </a:r>
                      <a:r>
                        <a:rPr lang="it-IT" sz="140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exercitus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ad castra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remeat</a:t>
                      </a:r>
                      <a:r>
                        <a:rPr lang="it-IT" sz="140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4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Sconfitti </a:t>
                      </a:r>
                      <a:r>
                        <a:rPr lang="it-IT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nemici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l’esercito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torna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all’accampamento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Participio </a:t>
                      </a:r>
                      <a:endParaRPr lang="it-IT" sz="14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passato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25773565"/>
                  </a:ext>
                </a:extLst>
              </a:tr>
              <a:tr h="72385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Essendo stati sconfitti i nemici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l’esercito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torna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all’accampamento.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Gerundio </a:t>
                      </a:r>
                      <a:endParaRPr lang="it-IT" sz="14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composto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14303193"/>
                  </a:ext>
                </a:extLst>
              </a:tr>
              <a:tr h="72385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Dopo che i nemici sono stati sconfitti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l’esercito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torna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all’accampamento.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Proposizione temporale all’indicativo passato prossimo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84234557"/>
                  </a:ext>
                </a:extLst>
              </a:tr>
              <a:tr h="72385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Anteriorità rispetto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 un </a:t>
                      </a:r>
                      <a:r>
                        <a:rPr lang="it-IT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tempo storico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err="1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Hostibus</a:t>
                      </a:r>
                      <a:r>
                        <a:rPr lang="it-IT" sz="1400" b="1" i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1" dirty="0" err="1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profligatis</a:t>
                      </a:r>
                      <a:r>
                        <a:rPr lang="it-IT" sz="140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exercitus</a:t>
                      </a:r>
                      <a:r>
                        <a:rPr lang="it-IT" sz="140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ad castra </a:t>
                      </a:r>
                      <a:r>
                        <a:rPr lang="it-IT" sz="140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remeavit</a:t>
                      </a:r>
                      <a:r>
                        <a:rPr lang="it-IT" sz="140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40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Sconfitti i nemici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l’esercito tornò all’accampamento.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Participio </a:t>
                      </a:r>
                      <a:endParaRPr lang="it-IT" sz="14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passato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51974029"/>
                  </a:ext>
                </a:extLst>
              </a:tr>
              <a:tr h="72385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Essendo stati sconfitti i nemici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l’esercito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tornò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all’accampamento.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Gerundio </a:t>
                      </a:r>
                      <a:endParaRPr lang="it-IT" sz="1400" b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composto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03233619"/>
                  </a:ext>
                </a:extLst>
              </a:tr>
              <a:tr h="72385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Dopo che i nemici erano stati sconfitti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l’esercito tornò</a:t>
                      </a:r>
                      <a:r>
                        <a:rPr lang="it-IT" sz="1400" baseline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all’accampamento.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Proposizione temporale all’indicativo trapassato prossimo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54307139"/>
                  </a:ext>
                </a:extLst>
              </a:tr>
            </a:tbl>
          </a:graphicData>
        </a:graphic>
      </p:graphicFrame>
      <p:sp>
        <p:nvSpPr>
          <p:cNvPr id="11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45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spc="-30" dirty="0" smtClean="0">
                <a:latin typeface="+mj-lt"/>
                <a:ea typeface="Bradley Hand"/>
                <a:cs typeface="Bradley Hand"/>
              </a:rPr>
              <a:t>L’ablativo assoluto nominale</a:t>
            </a:r>
            <a:endParaRPr lang="it-IT" altLang="it-IT" sz="2800" b="1" i="1" spc="-30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IL </a:t>
            </a:r>
            <a:r>
              <a:rPr lang="it-IT" altLang="it-IT" sz="1200" b="1" i="1" dirty="0">
                <a:solidFill>
                  <a:srgbClr val="161645"/>
                </a:solidFill>
              </a:rPr>
              <a:t>TEMPLUM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L’ablativo assoluto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ttangolo 20"/>
          <p:cNvSpPr>
            <a:spLocks noChangeArrowheads="1"/>
          </p:cNvSpPr>
          <p:nvPr/>
        </p:nvSpPr>
        <p:spPr bwMode="auto">
          <a:xfrm>
            <a:off x="1015999" y="1484782"/>
            <a:ext cx="7804701" cy="1368153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>
              <a:lnSpc>
                <a:spcPct val="11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ablativo assoluto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nominale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è formato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da</a:t>
            </a:r>
          </a:p>
          <a:p>
            <a:pPr defTabSz="194400">
              <a:lnSpc>
                <a:spcPct val="110000"/>
              </a:lnSpc>
              <a:spcBef>
                <a:spcPts val="600"/>
              </a:spcBef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un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nome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in ablativo </a:t>
            </a:r>
          </a:p>
          <a:p>
            <a:pPr defTabSz="194400">
              <a:lnSpc>
                <a:spcPct val="110000"/>
              </a:lnSpc>
              <a:spcBef>
                <a:spcPts val="600"/>
              </a:spcBef>
            </a:pP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	concordato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con un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altro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nome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(o un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aggettivo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)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in ablativo.</a:t>
            </a:r>
          </a:p>
        </p:txBody>
      </p:sp>
      <p:cxnSp>
        <p:nvCxnSpPr>
          <p:cNvPr id="12" name="Connettore diritto 11"/>
          <p:cNvCxnSpPr/>
          <p:nvPr/>
        </p:nvCxnSpPr>
        <p:spPr>
          <a:xfrm>
            <a:off x="1016000" y="1484783"/>
            <a:ext cx="0" cy="1368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ttangolo arrotondato 23"/>
          <p:cNvSpPr>
            <a:spLocks noChangeArrowheads="1"/>
          </p:cNvSpPr>
          <p:nvPr/>
        </p:nvSpPr>
        <p:spPr bwMode="auto">
          <a:xfrm>
            <a:off x="3275856" y="2757107"/>
            <a:ext cx="5256812" cy="1031676"/>
          </a:xfrm>
          <a:prstGeom prst="roundRect">
            <a:avLst>
              <a:gd name="adj" fmla="val 7564"/>
            </a:avLst>
          </a:prstGeom>
          <a:solidFill>
            <a:srgbClr val="E9EFF7"/>
          </a:solidFill>
          <a:ln w="9525">
            <a:solidFill>
              <a:srgbClr val="D2DEEE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it-IT" sz="1400" b="1" i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Caesare</a:t>
            </a:r>
            <a:r>
              <a:rPr lang="it-IT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duce</a:t>
            </a:r>
            <a:r>
              <a:rPr lang="it-IT" sz="1400" i="1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</a:rPr>
              <a:t>«sotto la guida di Cesare»</a:t>
            </a:r>
          </a:p>
          <a:p>
            <a:pPr>
              <a:spcAft>
                <a:spcPts val="600"/>
              </a:spcAft>
            </a:pPr>
            <a:r>
              <a:rPr lang="it-IT" sz="1400" b="1" i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Auctore</a:t>
            </a:r>
            <a:r>
              <a:rPr lang="it-IT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Mario </a:t>
            </a:r>
            <a:r>
              <a:rPr lang="it-IT" sz="1400" dirty="0">
                <a:latin typeface="Arial Narrow" panose="020B0606020202030204" pitchFamily="34" charset="0"/>
              </a:rPr>
              <a:t>«con il suggerimento di Mario»</a:t>
            </a:r>
          </a:p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Cicerone et </a:t>
            </a:r>
            <a:r>
              <a:rPr lang="it-IT" sz="1400" b="1" i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Hibrida</a:t>
            </a:r>
            <a:r>
              <a:rPr lang="it-IT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it-IT" sz="1400" b="1" i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consulibus</a:t>
            </a:r>
            <a:r>
              <a:rPr lang="it-IT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</a:rPr>
              <a:t>«sotto il consolato di Cicerone e Ibrida».</a:t>
            </a:r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6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7" name="Connettore 16"/>
          <p:cNvSpPr/>
          <p:nvPr/>
        </p:nvSpPr>
        <p:spPr>
          <a:xfrm>
            <a:off x="1107133" y="1947869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onnettore 17"/>
          <p:cNvSpPr/>
          <p:nvPr/>
        </p:nvSpPr>
        <p:spPr>
          <a:xfrm>
            <a:off x="1100783" y="2287780"/>
            <a:ext cx="144000" cy="1440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671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5347</TotalTime>
  <Words>432</Words>
  <Application>Microsoft Macintosh PowerPoint</Application>
  <PresentationFormat>Presentazione su schermo (4:3)</PresentationFormat>
  <Paragraphs>98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939</cp:revision>
  <dcterms:created xsi:type="dcterms:W3CDTF">2017-04-21T06:11:22Z</dcterms:created>
  <dcterms:modified xsi:type="dcterms:W3CDTF">2017-08-29T13:11:32Z</dcterms:modified>
</cp:coreProperties>
</file>