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FF7"/>
    <a:srgbClr val="D2DEEE"/>
    <a:srgbClr val="FFF1C5"/>
    <a:srgbClr val="D0D8E8"/>
    <a:srgbClr val="866600"/>
    <a:srgbClr val="9A7500"/>
    <a:srgbClr val="C49500"/>
    <a:srgbClr val="00823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3548" autoAdjust="0"/>
  </p:normalViewPr>
  <p:slideViewPr>
    <p:cSldViewPr>
      <p:cViewPr>
        <p:scale>
          <a:sx n="41" d="100"/>
          <a:sy n="41" d="100"/>
        </p:scale>
        <p:origin x="-3272" y="-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9A88-FBB9-9346-BDB4-DAB1763FCDFE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012B6-2DE1-F945-AE43-9056C92A8C0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453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6975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03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6133-44BC-9143-9698-21E1F93A370F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592267"/>
            <a:ext cx="2895600" cy="365125"/>
          </a:xfrm>
        </p:spPr>
        <p:txBody>
          <a:bodyPr/>
          <a:lstStyle/>
          <a:p>
            <a:r>
              <a:rPr lang="it-IT" smtClean="0"/>
              <a:t>LL © Zanichelli editore 2017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7C90-E02E-8E4C-BF68-549B8FC2A2A4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CA05A-E584-A74F-BFFB-2E3DC665F351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00ED-203D-FF4A-BDF8-3CDF680209AC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5A058-93A1-8949-AA7D-2DF8BF55DE6F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D407-4FC4-4047-8EED-67A0EFC78A92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A404-298D-9647-82B5-152AA73FDC69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2E43-9FB7-614E-8E7F-8E6C1D0550A0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92CE-30DB-094A-B700-F30FE0283290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BDB2-ECC8-234F-A5F9-7261DF80C4FB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7956-0120-C845-BE00-24C5A213023D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B7B47-D92E-DE49-8800-7BFB47B5C68C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Il </a:t>
            </a:r>
            <a:r>
              <a:rPr lang="it-IT" altLang="it-IT" sz="2800" b="1" i="1" dirty="0" err="1">
                <a:latin typeface="+mj-lt"/>
                <a:ea typeface="Bradley Hand"/>
                <a:cs typeface="Bradley Hand"/>
              </a:rPr>
              <a:t>cum</a:t>
            </a: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 </a:t>
            </a:r>
            <a:r>
              <a:rPr lang="it-IT" altLang="it-IT" sz="2800" b="1">
                <a:latin typeface="+mj-lt"/>
                <a:ea typeface="Bradley Hand"/>
                <a:cs typeface="Bradley Hand"/>
              </a:rPr>
              <a:t>e </a:t>
            </a:r>
            <a:r>
              <a:rPr lang="it-IT" altLang="it-IT" sz="2800" b="1" smtClean="0">
                <a:latin typeface="+mj-lt"/>
                <a:ea typeface="Bradley Hand"/>
                <a:cs typeface="Bradley Hand"/>
              </a:rPr>
              <a:t>congiuntivo 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7" y="257175"/>
            <a:ext cx="8645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b="1" dirty="0" smtClean="0">
                <a:solidFill>
                  <a:srgbClr val="161645"/>
                </a:solidFill>
              </a:rPr>
              <a:t>IL </a:t>
            </a:r>
            <a:r>
              <a:rPr lang="it-IT" altLang="it-IT" sz="1200" b="1" i="1" dirty="0" smtClean="0">
                <a:solidFill>
                  <a:srgbClr val="161645"/>
                </a:solidFill>
              </a:rPr>
              <a:t>TEMPLUM </a:t>
            </a:r>
            <a:r>
              <a:rPr lang="it-IT" altLang="it-IT" sz="1200" dirty="0" smtClean="0">
                <a:solidFill>
                  <a:srgbClr val="161645"/>
                </a:solidFill>
              </a:rPr>
              <a:t>– </a:t>
            </a:r>
            <a:r>
              <a:rPr lang="it-IT" altLang="it-IT" sz="1200" dirty="0">
                <a:solidFill>
                  <a:srgbClr val="161645"/>
                </a:solidFill>
              </a:rPr>
              <a:t>Lezione </a:t>
            </a:r>
            <a:r>
              <a:rPr lang="it-IT" altLang="it-IT" sz="1200" dirty="0" smtClean="0">
                <a:solidFill>
                  <a:srgbClr val="161645"/>
                </a:solidFill>
              </a:rPr>
              <a:t>49 </a:t>
            </a:r>
            <a:r>
              <a:rPr lang="it-IT" altLang="it-IT" sz="1200" dirty="0">
                <a:solidFill>
                  <a:srgbClr val="161645"/>
                </a:solidFill>
              </a:rPr>
              <a:t>• </a:t>
            </a:r>
            <a:r>
              <a:rPr lang="it-IT" altLang="it-IT" sz="1200" dirty="0" smtClean="0">
                <a:solidFill>
                  <a:srgbClr val="161645"/>
                </a:solidFill>
              </a:rPr>
              <a:t>Il </a:t>
            </a:r>
            <a:r>
              <a:rPr lang="it-IT" altLang="it-IT" sz="1200" i="1" dirty="0" err="1">
                <a:solidFill>
                  <a:srgbClr val="161645"/>
                </a:solidFill>
              </a:rPr>
              <a:t>cum</a:t>
            </a:r>
            <a:r>
              <a:rPr lang="it-IT" altLang="it-IT" sz="1200" i="1" dirty="0">
                <a:solidFill>
                  <a:srgbClr val="161645"/>
                </a:solidFill>
              </a:rPr>
              <a:t> </a:t>
            </a:r>
            <a:r>
              <a:rPr lang="it-IT" altLang="it-IT" sz="1200" dirty="0" smtClean="0">
                <a:solidFill>
                  <a:srgbClr val="161645"/>
                </a:solidFill>
              </a:rPr>
              <a:t>e congiuntivo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511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34119"/>
              </p:ext>
            </p:extLst>
          </p:nvPr>
        </p:nvGraphicFramePr>
        <p:xfrm>
          <a:off x="1047751" y="3495416"/>
          <a:ext cx="7844729" cy="310193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255612">
                  <a:extLst>
                    <a:ext uri="{9D8B030D-6E8A-4147-A177-3AD203B41FA5}">
                      <a16:colId xmlns:a16="http://schemas.microsoft.com/office/drawing/2014/main" xmlns="" val="3760314429"/>
                    </a:ext>
                  </a:extLst>
                </a:gridCol>
                <a:gridCol w="1446835">
                  <a:extLst>
                    <a:ext uri="{9D8B030D-6E8A-4147-A177-3AD203B41FA5}">
                      <a16:colId xmlns:a16="http://schemas.microsoft.com/office/drawing/2014/main" xmlns="" val="2163195032"/>
                    </a:ext>
                  </a:extLst>
                </a:gridCol>
                <a:gridCol w="1273216">
                  <a:extLst>
                    <a:ext uri="{9D8B030D-6E8A-4147-A177-3AD203B41FA5}">
                      <a16:colId xmlns:a16="http://schemas.microsoft.com/office/drawing/2014/main" xmlns="" val="1866637120"/>
                    </a:ext>
                  </a:extLst>
                </a:gridCol>
                <a:gridCol w="3869066">
                  <a:extLst>
                    <a:ext uri="{9D8B030D-6E8A-4147-A177-3AD203B41FA5}">
                      <a16:colId xmlns:a16="http://schemas.microsoft.com/office/drawing/2014/main" xmlns="" val="2534250660"/>
                    </a:ext>
                  </a:extLst>
                </a:gridCol>
              </a:tblGrid>
              <a:tr h="505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Proposizione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reggente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Rapporto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la reggente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Congiuntivo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Esempi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18648772"/>
                  </a:ext>
                </a:extLst>
              </a:tr>
              <a:tr h="70252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principale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Contemporaneità</a:t>
                      </a:r>
                      <a:endParaRPr lang="it-IT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Presente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Cum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oraculum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consulat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dux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certus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est de victoria.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Consultando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quando consulta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poiché consulta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l’oracolo, il comandante è sicuro della vittoria.»</a:t>
                      </a:r>
                      <a:endParaRPr lang="it-IT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86833487"/>
                  </a:ext>
                </a:extLst>
              </a:tr>
              <a:tr h="64156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Anteriorità</a:t>
                      </a:r>
                      <a:endParaRPr lang="it-IT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Perfetto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fr-FR" sz="1200" b="1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Cum</a:t>
                      </a:r>
                      <a:r>
                        <a:rPr lang="fr-FR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oraculum</a:t>
                      </a:r>
                      <a:r>
                        <a:rPr lang="fr-FR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consuluerit</a:t>
                      </a:r>
                      <a:r>
                        <a:rPr lang="fr-FR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dux</a:t>
                      </a:r>
                      <a:r>
                        <a:rPr lang="fr-FR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certus</a:t>
                      </a:r>
                      <a:r>
                        <a:rPr lang="fr-FR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est de victoria.</a:t>
                      </a:r>
                    </a:p>
                    <a:p>
                      <a:r>
                        <a:rPr lang="fr-F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fr-FR" sz="1200" b="1" i="0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Avendo</a:t>
                      </a:r>
                      <a:r>
                        <a:rPr lang="fr-FR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consultato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dopo che ha consultato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poiché ha consultato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l’oracolo, il comandante è sicuro della vittoria.»</a:t>
                      </a:r>
                      <a:endParaRPr lang="it-IT" sz="1200" b="1" i="0" kern="1200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71642819"/>
                  </a:ext>
                </a:extLst>
              </a:tr>
              <a:tr h="64156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Tempo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storico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Contemporaneità</a:t>
                      </a:r>
                      <a:endParaRPr lang="it-IT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Imperfetto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Cum</a:t>
                      </a:r>
                      <a:r>
                        <a:rPr lang="it-IT" sz="1200" b="1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oraculum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consuleret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dux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certus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erat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de victoria. 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Consultando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quando consultava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poiché consultava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l’oracolo, il comandante era sicuro della vittoria.»</a:t>
                      </a:r>
                      <a:endParaRPr lang="it-IT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82097195"/>
                  </a:ext>
                </a:extLst>
              </a:tr>
              <a:tr h="610689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Anteriorità</a:t>
                      </a:r>
                      <a:endParaRPr lang="it-IT" sz="1400" b="1" dirty="0">
                        <a:solidFill>
                          <a:srgbClr val="C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Piuccheperfetto</a:t>
                      </a:r>
                      <a:endParaRPr lang="it-IT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Cum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oraculum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consuluisset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dux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certus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erat</a:t>
                      </a:r>
                      <a:r>
                        <a:rPr lang="it-IT" sz="1200" b="0" i="1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de victoria.</a:t>
                      </a:r>
                    </a:p>
                    <a:p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Avendo consultato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dopo che aveva consultato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it-IT" sz="1200" b="1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poiché aveva consultato </a:t>
                      </a:r>
                      <a:r>
                        <a:rPr lang="it-IT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l’oracolo, il comandante era sicuro della vittoria»</a:t>
                      </a:r>
                      <a:endParaRPr lang="it-IT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77912923"/>
                  </a:ext>
                </a:extLst>
              </a:tr>
            </a:tbl>
          </a:graphicData>
        </a:graphic>
      </p:graphicFrame>
      <p:grpSp>
        <p:nvGrpSpPr>
          <p:cNvPr id="4" name="Gruppo 3"/>
          <p:cNvGrpSpPr/>
          <p:nvPr/>
        </p:nvGrpSpPr>
        <p:grpSpPr>
          <a:xfrm>
            <a:off x="870264" y="1484784"/>
            <a:ext cx="8022215" cy="1872973"/>
            <a:chOff x="870264" y="1484784"/>
            <a:chExt cx="8022215" cy="1872973"/>
          </a:xfrm>
        </p:grpSpPr>
        <p:sp>
          <p:nvSpPr>
            <p:cNvPr id="9" name="Rettangolo 20"/>
            <p:cNvSpPr>
              <a:spLocks noChangeArrowheads="1"/>
            </p:cNvSpPr>
            <p:nvPr/>
          </p:nvSpPr>
          <p:spPr bwMode="auto">
            <a:xfrm>
              <a:off x="1015999" y="1484784"/>
              <a:ext cx="7876480" cy="672012"/>
            </a:xfrm>
            <a:prstGeom prst="rect">
              <a:avLst/>
            </a:prstGeom>
            <a:solidFill>
              <a:srgbClr val="8DDFF9">
                <a:alpha val="7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r>
                <a:rPr lang="it-IT" altLang="it-IT" sz="1600" dirty="0">
                  <a:latin typeface="Arial" pitchFamily="34" charset="0"/>
                  <a:cs typeface="Arial" pitchFamily="34" charset="0"/>
                </a:rPr>
                <a:t>La frase con </a:t>
              </a:r>
              <a:r>
                <a:rPr lang="it-IT" altLang="it-IT" sz="16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cum</a:t>
              </a:r>
              <a:r>
                <a:rPr lang="it-IT" altLang="it-IT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 </a:t>
              </a:r>
              <a:r>
                <a:rPr lang="it-IT" altLang="it-IT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e il congiuntivo </a:t>
              </a:r>
              <a:r>
                <a:rPr lang="it-IT" altLang="it-IT" sz="1600" dirty="0">
                  <a:latin typeface="Arial" pitchFamily="34" charset="0"/>
                  <a:cs typeface="Arial" pitchFamily="34" charset="0"/>
                </a:rPr>
                <a:t>è una </a:t>
              </a:r>
              <a:r>
                <a:rPr lang="it-IT" altLang="it-IT" sz="1600" b="1" dirty="0">
                  <a:latin typeface="Arial" pitchFamily="34" charset="0"/>
                  <a:cs typeface="Arial" pitchFamily="34" charset="0"/>
                </a:rPr>
                <a:t>subordinata circostanziale </a:t>
              </a:r>
              <a:r>
                <a:rPr lang="it-IT" altLang="it-IT" sz="1600" dirty="0" smtClean="0">
                  <a:latin typeface="Arial" pitchFamily="34" charset="0"/>
                  <a:cs typeface="Arial" pitchFamily="34" charset="0"/>
                </a:rPr>
                <a:t>con valore </a:t>
              </a:r>
              <a:r>
                <a:rPr lang="it-IT" altLang="it-IT" sz="1600" b="1" dirty="0">
                  <a:latin typeface="Arial" pitchFamily="34" charset="0"/>
                  <a:cs typeface="Arial" pitchFamily="34" charset="0"/>
                </a:rPr>
                <a:t>temporale</a:t>
              </a:r>
              <a:r>
                <a:rPr lang="it-IT" altLang="it-IT" sz="1600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it-IT" altLang="it-IT" sz="1600" b="1" dirty="0">
                  <a:latin typeface="Arial" pitchFamily="34" charset="0"/>
                  <a:cs typeface="Arial" pitchFamily="34" charset="0"/>
                </a:rPr>
                <a:t>causale</a:t>
              </a:r>
              <a:r>
                <a:rPr lang="it-IT" altLang="it-IT" sz="1600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it-IT" altLang="it-IT" sz="1600" b="1" dirty="0">
                  <a:latin typeface="Arial" pitchFamily="34" charset="0"/>
                  <a:cs typeface="Arial" pitchFamily="34" charset="0"/>
                </a:rPr>
                <a:t>avversativo</a:t>
              </a:r>
              <a:r>
                <a:rPr lang="it-IT" altLang="it-IT" sz="1600" dirty="0">
                  <a:latin typeface="Arial" pitchFamily="34" charset="0"/>
                  <a:cs typeface="Arial" pitchFamily="34" charset="0"/>
                </a:rPr>
                <a:t> o </a:t>
              </a:r>
              <a:r>
                <a:rPr lang="it-IT" altLang="it-IT" sz="1600" b="1" dirty="0">
                  <a:latin typeface="Arial" pitchFamily="34" charset="0"/>
                  <a:cs typeface="Arial" pitchFamily="34" charset="0"/>
                </a:rPr>
                <a:t>concessivo</a:t>
              </a:r>
              <a:r>
                <a:rPr lang="it-IT" altLang="it-IT" sz="1600" dirty="0">
                  <a:latin typeface="Arial" pitchFamily="34" charset="0"/>
                  <a:cs typeface="Arial" pitchFamily="34" charset="0"/>
                </a:rPr>
                <a:t>. </a:t>
              </a:r>
              <a:endParaRPr lang="it-IT" altLang="it-IT" sz="16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ttangolo 20"/>
            <p:cNvSpPr>
              <a:spLocks noChangeArrowheads="1"/>
            </p:cNvSpPr>
            <p:nvPr/>
          </p:nvSpPr>
          <p:spPr bwMode="auto">
            <a:xfrm>
              <a:off x="1649060" y="2217084"/>
              <a:ext cx="4102811" cy="1140673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144000" rIns="18000"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500" dirty="0" smtClean="0">
                  <a:latin typeface="Arial Narrow" panose="020B0606020202030204" pitchFamily="34" charset="0"/>
                  <a:cs typeface="Arial" pitchFamily="34" charset="0"/>
                </a:rPr>
                <a:t>Può essere tradotta con:</a:t>
              </a:r>
            </a:p>
            <a:p>
              <a:pPr defTabSz="194400">
                <a:spcBef>
                  <a:spcPts val="600"/>
                </a:spcBef>
                <a:buClr>
                  <a:srgbClr val="C00000"/>
                </a:buClr>
              </a:pPr>
              <a:r>
                <a:rPr lang="it-IT" sz="1500" dirty="0" smtClean="0">
                  <a:latin typeface="Arial Narrow" panose="020B0606020202030204" pitchFamily="34" charset="0"/>
                </a:rPr>
                <a:t>	con </a:t>
              </a:r>
              <a:r>
                <a:rPr lang="it-IT" sz="1500" dirty="0">
                  <a:latin typeface="Arial Narrow" panose="020B0606020202030204" pitchFamily="34" charset="0"/>
                </a:rPr>
                <a:t>il </a:t>
              </a:r>
              <a:r>
                <a:rPr lang="it-IT" sz="1500" b="1" dirty="0">
                  <a:latin typeface="Arial Narrow" panose="020B0606020202030204" pitchFamily="34" charset="0"/>
                </a:rPr>
                <a:t>gerundio semplice </a:t>
              </a:r>
              <a:r>
                <a:rPr lang="it-IT" sz="1500" dirty="0">
                  <a:latin typeface="Arial Narrow" panose="020B0606020202030204" pitchFamily="34" charset="0"/>
                </a:rPr>
                <a:t>o </a:t>
              </a:r>
              <a:r>
                <a:rPr lang="it-IT" sz="1500" b="1" dirty="0" smtClean="0">
                  <a:latin typeface="Arial Narrow" panose="020B0606020202030204" pitchFamily="34" charset="0"/>
                </a:rPr>
                <a:t>composto</a:t>
              </a:r>
            </a:p>
            <a:p>
              <a:pPr defTabSz="194400">
                <a:spcBef>
                  <a:spcPts val="600"/>
                </a:spcBef>
              </a:pPr>
              <a:r>
                <a:rPr lang="it-IT" sz="1500" dirty="0" smtClean="0">
                  <a:latin typeface="Arial Narrow" panose="020B0606020202030204" pitchFamily="34" charset="0"/>
                </a:rPr>
                <a:t>	con </a:t>
              </a:r>
              <a:r>
                <a:rPr lang="it-IT" sz="1500" dirty="0">
                  <a:latin typeface="Arial Narrow" panose="020B0606020202030204" pitchFamily="34" charset="0"/>
                </a:rPr>
                <a:t>una </a:t>
              </a:r>
              <a:r>
                <a:rPr lang="it-IT" sz="1500" b="1" dirty="0">
                  <a:latin typeface="Arial Narrow" panose="020B0606020202030204" pitchFamily="34" charset="0"/>
                </a:rPr>
                <a:t>temporale</a:t>
              </a:r>
              <a:r>
                <a:rPr lang="it-IT" sz="1500" dirty="0">
                  <a:latin typeface="Arial Narrow" panose="020B0606020202030204" pitchFamily="34" charset="0"/>
                </a:rPr>
                <a:t> </a:t>
              </a:r>
              <a:r>
                <a:rPr lang="it-IT" sz="1500" dirty="0" smtClean="0">
                  <a:latin typeface="Arial Narrow" panose="020B0606020202030204" pitchFamily="34" charset="0"/>
                </a:rPr>
                <a:t>o </a:t>
              </a:r>
              <a:r>
                <a:rPr lang="it-IT" sz="1500" dirty="0">
                  <a:latin typeface="Arial Narrow" panose="020B0606020202030204" pitchFamily="34" charset="0"/>
                </a:rPr>
                <a:t>una </a:t>
              </a:r>
              <a:r>
                <a:rPr lang="it-IT" sz="1500" b="1" dirty="0" smtClean="0">
                  <a:latin typeface="Arial Narrow" panose="020B0606020202030204" pitchFamily="34" charset="0"/>
                </a:rPr>
                <a:t>causale</a:t>
              </a:r>
              <a:r>
                <a:rPr lang="it-IT" sz="1500" dirty="0" smtClean="0">
                  <a:latin typeface="Arial Narrow" panose="020B0606020202030204" pitchFamily="34" charset="0"/>
                </a:rPr>
                <a:t> o</a:t>
              </a:r>
              <a:r>
                <a:rPr lang="it-IT" sz="1500" dirty="0">
                  <a:latin typeface="Arial Narrow" panose="020B0606020202030204" pitchFamily="34" charset="0"/>
                </a:rPr>
                <a:t>, più </a:t>
              </a:r>
              <a:r>
                <a:rPr lang="it-IT" sz="1500" dirty="0" smtClean="0">
                  <a:latin typeface="Arial Narrow" panose="020B0606020202030204" pitchFamily="34" charset="0"/>
                </a:rPr>
                <a:t>	raramente</a:t>
              </a:r>
              <a:r>
                <a:rPr lang="it-IT" sz="1500" dirty="0">
                  <a:latin typeface="Arial Narrow" panose="020B0606020202030204" pitchFamily="34" charset="0"/>
                </a:rPr>
                <a:t>, </a:t>
              </a:r>
              <a:r>
                <a:rPr lang="it-IT" sz="1500" dirty="0" smtClean="0">
                  <a:latin typeface="Arial Narrow" panose="020B0606020202030204" pitchFamily="34" charset="0"/>
                </a:rPr>
                <a:t>	un’</a:t>
              </a:r>
              <a:r>
                <a:rPr lang="it-IT" sz="1500" b="1" dirty="0" smtClean="0">
                  <a:latin typeface="Arial Narrow" panose="020B0606020202030204" pitchFamily="34" charset="0"/>
                </a:rPr>
                <a:t>avversativa</a:t>
              </a:r>
              <a:r>
                <a:rPr lang="it-IT" sz="1500" dirty="0" smtClean="0">
                  <a:latin typeface="Arial Narrow" panose="020B0606020202030204" pitchFamily="34" charset="0"/>
                </a:rPr>
                <a:t> o </a:t>
              </a:r>
              <a:r>
                <a:rPr lang="it-IT" sz="1500" dirty="0">
                  <a:latin typeface="Arial Narrow" panose="020B0606020202030204" pitchFamily="34" charset="0"/>
                </a:rPr>
                <a:t>una </a:t>
              </a:r>
              <a:r>
                <a:rPr lang="it-IT" sz="1500" b="1" dirty="0" smtClean="0">
                  <a:latin typeface="Arial Narrow" panose="020B0606020202030204" pitchFamily="34" charset="0"/>
                </a:rPr>
                <a:t>concessiva</a:t>
              </a:r>
              <a:r>
                <a:rPr lang="it-IT" sz="1500" dirty="0" smtClean="0">
                  <a:latin typeface="Arial Narrow" panose="020B0606020202030204" pitchFamily="34" charset="0"/>
                </a:rPr>
                <a:t>.</a:t>
              </a:r>
            </a:p>
            <a:p>
              <a:pPr defTabSz="194400">
                <a:buClr>
                  <a:srgbClr val="C00000"/>
                </a:buClr>
              </a:pPr>
              <a:endParaRPr lang="it-IT" altLang="it-IT" sz="15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cxnSp>
          <p:nvCxnSpPr>
            <p:cNvPr id="24" name="Connettore diritto 23"/>
            <p:cNvCxnSpPr/>
            <p:nvPr/>
          </p:nvCxnSpPr>
          <p:spPr>
            <a:xfrm>
              <a:off x="1032557" y="2361067"/>
              <a:ext cx="59709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e 25"/>
            <p:cNvSpPr/>
            <p:nvPr/>
          </p:nvSpPr>
          <p:spPr>
            <a:xfrm>
              <a:off x="870264" y="2217083"/>
              <a:ext cx="318448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Connettore 2"/>
            <p:cNvSpPr/>
            <p:nvPr/>
          </p:nvSpPr>
          <p:spPr>
            <a:xfrm>
              <a:off x="1778928" y="2621723"/>
              <a:ext cx="144016" cy="144048"/>
            </a:xfrm>
            <a:prstGeom prst="flowChartConnector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onnettore 13"/>
            <p:cNvSpPr/>
            <p:nvPr/>
          </p:nvSpPr>
          <p:spPr>
            <a:xfrm>
              <a:off x="1778928" y="2941194"/>
              <a:ext cx="144016" cy="144048"/>
            </a:xfrm>
            <a:prstGeom prst="flowChartConnector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>
              <a:spLocks noChangeArrowheads="1"/>
            </p:cNvSpPr>
            <p:nvPr/>
          </p:nvSpPr>
          <p:spPr bwMode="auto">
            <a:xfrm>
              <a:off x="6086168" y="2204864"/>
              <a:ext cx="2806311" cy="1151794"/>
            </a:xfrm>
            <a:prstGeom prst="rect">
              <a:avLst/>
            </a:prstGeom>
            <a:solidFill>
              <a:srgbClr val="8DDFF9">
                <a:alpha val="4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144000"/>
            <a:lstStyle/>
            <a:p>
              <a:pPr defTabSz="194400">
                <a:buClr>
                  <a:srgbClr val="C00000"/>
                </a:buClr>
              </a:pPr>
              <a:r>
                <a:rPr lang="it-IT" altLang="it-IT" sz="1500" dirty="0">
                  <a:latin typeface="Arial Narrow" panose="020B0606020202030204" pitchFamily="34" charset="0"/>
                  <a:cs typeface="Arial" pitchFamily="34" charset="0"/>
                </a:rPr>
                <a:t>Nella frase con </a:t>
              </a:r>
              <a:r>
                <a:rPr lang="it-IT" altLang="it-IT" sz="1500" b="1" i="1" dirty="0" err="1">
                  <a:latin typeface="Arial Narrow" panose="020B0606020202030204" pitchFamily="34" charset="0"/>
                </a:rPr>
                <a:t>cum</a:t>
              </a:r>
              <a:r>
                <a:rPr lang="it-IT" altLang="it-IT" sz="1500" b="1" dirty="0">
                  <a:latin typeface="Arial Narrow" panose="020B0606020202030204" pitchFamily="34" charset="0"/>
                </a:rPr>
                <a:t> e il congiuntivo </a:t>
              </a:r>
              <a:r>
                <a:rPr lang="it-IT" altLang="it-IT" sz="1500" dirty="0">
                  <a:latin typeface="Arial Narrow" panose="020B0606020202030204" pitchFamily="34" charset="0"/>
                  <a:cs typeface="Arial" pitchFamily="34" charset="0"/>
                </a:rPr>
                <a:t>il tempo del verbo ha un </a:t>
              </a:r>
              <a:r>
                <a:rPr lang="it-IT" altLang="it-IT" sz="1500" b="1" dirty="0">
                  <a:latin typeface="Arial Narrow" panose="020B0606020202030204" pitchFamily="34" charset="0"/>
                  <a:cs typeface="Arial" pitchFamily="34" charset="0"/>
                </a:rPr>
                <a:t>valore</a:t>
              </a:r>
              <a:r>
                <a:rPr lang="it-IT" altLang="it-IT" sz="1500" b="1" dirty="0">
                  <a:solidFill>
                    <a:srgbClr val="C00000"/>
                  </a:solidFill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500" b="1" dirty="0">
                  <a:latin typeface="Arial Narrow" panose="020B0606020202030204" pitchFamily="34" charset="0"/>
                  <a:cs typeface="Arial" pitchFamily="34" charset="0"/>
                </a:rPr>
                <a:t>relativo</a:t>
              </a:r>
              <a:r>
                <a:rPr lang="it-IT" altLang="it-IT" sz="1500" dirty="0" smtClean="0">
                  <a:latin typeface="Arial Narrow" panose="020B0606020202030204" pitchFamily="34" charset="0"/>
                  <a:cs typeface="Arial" pitchFamily="34" charset="0"/>
                </a:rPr>
                <a:t>, indica </a:t>
              </a:r>
              <a:r>
                <a:rPr lang="it-IT" altLang="it-IT" sz="1500" dirty="0">
                  <a:latin typeface="Arial Narrow" panose="020B0606020202030204" pitchFamily="34" charset="0"/>
                  <a:cs typeface="Arial" pitchFamily="34" charset="0"/>
                </a:rPr>
                <a:t>cioè </a:t>
              </a:r>
              <a:r>
                <a:rPr lang="it-IT" altLang="it-IT" sz="1500" b="1" dirty="0">
                  <a:solidFill>
                    <a:srgbClr val="C00000"/>
                  </a:solidFill>
                  <a:latin typeface="Arial Narrow" panose="020B0606020202030204" pitchFamily="34" charset="0"/>
                  <a:cs typeface="Arial" pitchFamily="34" charset="0"/>
                </a:rPr>
                <a:t>il</a:t>
              </a:r>
              <a:r>
                <a:rPr lang="it-IT" altLang="it-IT" sz="1500" dirty="0">
                  <a:latin typeface="Arial Narrow" panose="020B0606020202030204" pitchFamily="34" charset="0"/>
                  <a:cs typeface="Arial" pitchFamily="34" charset="0"/>
                </a:rPr>
                <a:t> </a:t>
              </a:r>
              <a:r>
                <a:rPr lang="it-IT" altLang="it-IT" sz="1500" b="1" dirty="0">
                  <a:solidFill>
                    <a:srgbClr val="C00000"/>
                  </a:solidFill>
                  <a:latin typeface="Arial Narrow" panose="020B0606020202030204" pitchFamily="34" charset="0"/>
                  <a:cs typeface="Arial" pitchFamily="34" charset="0"/>
                </a:rPr>
                <a:t>rapporto con la </a:t>
              </a:r>
              <a:r>
                <a:rPr lang="it-IT" altLang="it-IT" sz="1500" b="1" dirty="0" smtClean="0">
                  <a:solidFill>
                    <a:srgbClr val="C00000"/>
                  </a:solidFill>
                  <a:latin typeface="Arial Narrow" panose="020B0606020202030204" pitchFamily="34" charset="0"/>
                  <a:cs typeface="Arial" pitchFamily="34" charset="0"/>
                </a:rPr>
                <a:t>reggente</a:t>
              </a:r>
              <a:r>
                <a:rPr lang="it-IT" altLang="it-IT" sz="1500" dirty="0" smtClean="0">
                  <a:latin typeface="Arial Narrow" panose="020B0606020202030204" pitchFamily="34" charset="0"/>
                  <a:cs typeface="Arial" pitchFamily="34" charset="0"/>
                </a:rPr>
                <a:t>.</a:t>
              </a:r>
              <a:endParaRPr lang="it-IT" altLang="it-IT" sz="1500" dirty="0"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cxnSp>
          <p:nvCxnSpPr>
            <p:cNvPr id="22" name="Connettore diritto 21"/>
            <p:cNvCxnSpPr/>
            <p:nvPr/>
          </p:nvCxnSpPr>
          <p:spPr>
            <a:xfrm>
              <a:off x="5726168" y="2361067"/>
              <a:ext cx="360000" cy="0"/>
            </a:xfrm>
            <a:prstGeom prst="line">
              <a:avLst/>
            </a:prstGeom>
            <a:ln>
              <a:headEnd type="diamond" w="med" len="med"/>
              <a:tailEnd type="diamond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6545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4920</TotalTime>
  <Words>211</Words>
  <Application>Microsoft Macintosh PowerPoint</Application>
  <PresentationFormat>Presentazione su schermo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864</cp:revision>
  <dcterms:created xsi:type="dcterms:W3CDTF">2017-04-21T06:11:22Z</dcterms:created>
  <dcterms:modified xsi:type="dcterms:W3CDTF">2017-08-29T13:08:06Z</dcterms:modified>
</cp:coreProperties>
</file>