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6" r:id="rId2"/>
    <p:sldId id="268" r:id="rId3"/>
    <p:sldId id="269" r:id="rId4"/>
    <p:sldId id="270" r:id="rId5"/>
    <p:sldId id="271" r:id="rId6"/>
    <p:sldId id="272" r:id="rId7"/>
    <p:sldId id="274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D8E8"/>
    <a:srgbClr val="866600"/>
    <a:srgbClr val="FFF1C5"/>
    <a:srgbClr val="9A7500"/>
    <a:srgbClr val="C49500"/>
    <a:srgbClr val="00823B"/>
    <a:srgbClr val="E9EFF7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5EA48-969D-0A4B-8D9B-E0F4D0C8C9F9}" type="datetimeFigureOut">
              <a:rPr lang="it-IT" smtClean="0"/>
              <a:t>29/08/17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787D5A-BBBD-5B45-8EBE-5EB4640252D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93948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F23471-B669-42B7-B61D-8C6A191F521D}" type="datetimeFigureOut">
              <a:rPr lang="it-IT" smtClean="0"/>
              <a:pPr/>
              <a:t>29/08/17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B7ED3-6CFD-46A8-BBE4-17F01A75ED8A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71082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8343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7312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6995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1505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9888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9488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B7ED3-6CFD-46A8-BBE4-17F01A75ED8A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9177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DB5D4-3720-BC48-BA66-950E9B843838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7968-D93B-2747-803A-78D5AEF1C6F4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7658-3474-B541-B1A4-281B3D850E03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C8A5E-06FA-874C-91E0-8751E06A07D3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3723E-251B-EE4A-91B3-B5EA0DCDB394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54EF-0E29-114D-A0C0-0BAB2CC2EB7A}" type="datetime1">
              <a:rPr lang="it-IT" smtClean="0"/>
              <a:t>29/08/17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443-79F1-574C-8B0C-A4EBDC77A03C}" type="datetime1">
              <a:rPr lang="it-IT" smtClean="0"/>
              <a:t>29/08/17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5A486-4868-0744-875A-645E7FDC0CBF}" type="datetime1">
              <a:rPr lang="it-IT" smtClean="0"/>
              <a:t>29/08/17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96A4-1616-F946-81CB-2538FB2A686C}" type="datetime1">
              <a:rPr lang="it-IT" smtClean="0"/>
              <a:t>29/08/17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DBE2-7ADB-4A46-96AB-7026F4AA8260}" type="datetime1">
              <a:rPr lang="it-IT" smtClean="0"/>
              <a:t>29/08/17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CAEF7-7DF6-234A-989D-E88474257179}" type="datetime1">
              <a:rPr lang="it-IT" smtClean="0"/>
              <a:t>29/08/17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B1C6C-D1AC-124D-BEF7-BC48EC4E29A9}" type="datetime1">
              <a:rPr lang="it-IT" smtClean="0"/>
              <a:t>29/08/17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59226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LL © Zanichelli editore 2017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6B929-DF07-4228-81B0-211E43D44C35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ttangolo 20"/>
          <p:cNvSpPr>
            <a:spLocks noChangeArrowheads="1"/>
          </p:cNvSpPr>
          <p:nvPr/>
        </p:nvSpPr>
        <p:spPr bwMode="auto">
          <a:xfrm>
            <a:off x="1015279" y="4493217"/>
            <a:ext cx="7515718" cy="432000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altLang="it-IT" sz="1600" dirty="0">
                <a:latin typeface="Arial" pitchFamily="34" charset="0"/>
                <a:cs typeface="Arial" pitchFamily="34" charset="0"/>
              </a:rPr>
              <a:t>I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nomi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della 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3a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declinazione possono presentare un </a:t>
            </a:r>
            <a:r>
              <a:rPr lang="it-IT" altLang="it-IT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tema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	</a:t>
            </a:r>
            <a:endParaRPr lang="it-IT" altLang="it-IT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ttangolo 20"/>
          <p:cNvSpPr>
            <a:spLocks noChangeArrowheads="1"/>
          </p:cNvSpPr>
          <p:nvPr/>
        </p:nvSpPr>
        <p:spPr bwMode="auto">
          <a:xfrm>
            <a:off x="1016722" y="2420936"/>
            <a:ext cx="7515718" cy="432000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altLang="it-IT" sz="1600" b="1" dirty="0" smtClean="0">
                <a:latin typeface="Arial" pitchFamily="34" charset="0"/>
                <a:cs typeface="Arial" pitchFamily="34" charset="0"/>
              </a:rPr>
              <a:t>Si caratterizza per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	</a:t>
            </a:r>
            <a:endParaRPr lang="it-IT" altLang="it-IT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47751" y="481013"/>
            <a:ext cx="7844562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it-IT" altLang="it-IT" sz="2800" b="1" dirty="0" smtClean="0">
                <a:latin typeface="+mj-lt"/>
                <a:ea typeface="Bradley Hand"/>
                <a:cs typeface="Bradley Hand"/>
              </a:rPr>
              <a:t>La 3a </a:t>
            </a:r>
            <a:r>
              <a:rPr lang="it-IT" altLang="it-IT" sz="2800" b="1" dirty="0">
                <a:latin typeface="+mj-lt"/>
                <a:ea typeface="Bradley Hand"/>
                <a:cs typeface="Bradley Hand"/>
              </a:rPr>
              <a:t>declinazione</a:t>
            </a:r>
            <a:endParaRPr kumimoji="0" lang="it-IT" altLang="it-IT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Bradley Hand"/>
              <a:cs typeface="Bradley Hand"/>
            </a:endParaRPr>
          </a:p>
        </p:txBody>
      </p:sp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8" y="257175"/>
            <a:ext cx="81181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200" b="1" dirty="0" smtClean="0"/>
              <a:t>L’</a:t>
            </a:r>
            <a:r>
              <a:rPr lang="it-IT" sz="1200" b="1" i="1" dirty="0" smtClean="0"/>
              <a:t>AMPHITHEATRUM</a:t>
            </a:r>
            <a:r>
              <a:rPr lang="it-IT" altLang="it-IT" sz="1200" b="1" dirty="0" smtClean="0">
                <a:solidFill>
                  <a:srgbClr val="161645"/>
                </a:solidFill>
              </a:rPr>
              <a:t> </a:t>
            </a:r>
            <a:r>
              <a:rPr lang="it-IT" altLang="it-IT" sz="1200" dirty="0" smtClean="0">
                <a:solidFill>
                  <a:srgbClr val="161645"/>
                </a:solidFill>
              </a:rPr>
              <a:t>– </a:t>
            </a:r>
            <a:r>
              <a:rPr lang="it-IT" altLang="it-IT" sz="1200" dirty="0">
                <a:solidFill>
                  <a:srgbClr val="161645"/>
                </a:solidFill>
              </a:rPr>
              <a:t>Lezione </a:t>
            </a:r>
            <a:r>
              <a:rPr lang="it-IT" altLang="it-IT" sz="1200" dirty="0" smtClean="0">
                <a:solidFill>
                  <a:srgbClr val="161645"/>
                </a:solidFill>
              </a:rPr>
              <a:t>20 </a:t>
            </a:r>
            <a:r>
              <a:rPr lang="it-IT" altLang="it-IT" sz="1200" dirty="0">
                <a:solidFill>
                  <a:srgbClr val="161645"/>
                </a:solidFill>
              </a:rPr>
              <a:t>• </a:t>
            </a:r>
            <a:r>
              <a:rPr lang="it-IT" altLang="it-IT" sz="1200" dirty="0" smtClean="0">
                <a:solidFill>
                  <a:srgbClr val="161645"/>
                </a:solidFill>
              </a:rPr>
              <a:t>La 3a declinazione • Il 1° gruppo della 3a declinazione</a:t>
            </a:r>
            <a:endParaRPr lang="it-IT" altLang="it-IT" sz="1200" dirty="0">
              <a:solidFill>
                <a:srgbClr val="161645"/>
              </a:solidFill>
            </a:endParaRPr>
          </a:p>
        </p:txBody>
      </p:sp>
      <p:sp>
        <p:nvSpPr>
          <p:cNvPr id="7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</a:rPr>
              <a:t> </a:t>
            </a:r>
            <a:r>
              <a:rPr lang="it-IT" altLang="it-IT" sz="2800" b="1" dirty="0" smtClean="0">
                <a:solidFill>
                  <a:schemeClr val="bg1"/>
                </a:solidFill>
                <a:latin typeface="+mj-lt"/>
                <a:ea typeface="Bradley Hand" charset="0"/>
                <a:cs typeface="Bradley Hand" charset="0"/>
              </a:rPr>
              <a:t>1</a:t>
            </a: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Rettangolo 20"/>
          <p:cNvSpPr>
            <a:spLocks noChangeArrowheads="1"/>
          </p:cNvSpPr>
          <p:nvPr/>
        </p:nvSpPr>
        <p:spPr bwMode="auto">
          <a:xfrm>
            <a:off x="1016000" y="1484784"/>
            <a:ext cx="7516462" cy="648071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altLang="it-IT" sz="1600" dirty="0">
                <a:latin typeface="Arial" pitchFamily="34" charset="0"/>
                <a:cs typeface="Arial" pitchFamily="34" charset="0"/>
              </a:rPr>
              <a:t>Alla </a:t>
            </a:r>
            <a:r>
              <a:rPr lang="it-IT" altLang="it-IT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3a </a:t>
            </a:r>
            <a:r>
              <a:rPr lang="it-IT" altLang="it-IT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declinazione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appartiene una vasta gamma di </a:t>
            </a:r>
            <a:r>
              <a:rPr lang="it-IT" altLang="it-IT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sostantivi maschili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, </a:t>
            </a:r>
            <a:r>
              <a:rPr lang="it-IT" altLang="it-IT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femminili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 e </a:t>
            </a:r>
            <a:r>
              <a:rPr lang="it-IT" altLang="it-IT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neutri</a:t>
            </a:r>
          </a:p>
        </p:txBody>
      </p:sp>
      <p:cxnSp>
        <p:nvCxnSpPr>
          <p:cNvPr id="13" name="Connettore diritto 12"/>
          <p:cNvCxnSpPr/>
          <p:nvPr/>
        </p:nvCxnSpPr>
        <p:spPr>
          <a:xfrm>
            <a:off x="1016000" y="1484785"/>
            <a:ext cx="0" cy="4284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Rettangolo 20"/>
          <p:cNvSpPr>
            <a:spLocks noChangeArrowheads="1"/>
          </p:cNvSpPr>
          <p:nvPr/>
        </p:nvSpPr>
        <p:spPr bwMode="auto">
          <a:xfrm>
            <a:off x="1471445" y="2946865"/>
            <a:ext cx="5253825" cy="432000"/>
          </a:xfrm>
          <a:prstGeom prst="rect">
            <a:avLst/>
          </a:prstGeom>
          <a:solidFill>
            <a:srgbClr val="8DDFF9">
              <a:alpha val="5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>
                <a:schemeClr val="tx2"/>
              </a:buClr>
            </a:pP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l’</a:t>
            </a:r>
            <a:r>
              <a:rPr lang="it-IT" altLang="it-IT" sz="1600" b="1" dirty="0" smtClean="0">
                <a:latin typeface="Arial" pitchFamily="34" charset="0"/>
                <a:cs typeface="Arial" pitchFamily="34" charset="0"/>
              </a:rPr>
              <a:t>uscita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in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sz="1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</a:t>
            </a:r>
            <a:r>
              <a:rPr lang="it-IT" altLang="it-IT" sz="16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is</a:t>
            </a:r>
            <a:r>
              <a:rPr lang="it-IT" altLang="it-IT" sz="1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del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genitivo singolare</a:t>
            </a:r>
          </a:p>
        </p:txBody>
      </p:sp>
      <p:cxnSp>
        <p:nvCxnSpPr>
          <p:cNvPr id="4" name="Connettore diritto 3"/>
          <p:cNvCxnSpPr/>
          <p:nvPr/>
        </p:nvCxnSpPr>
        <p:spPr>
          <a:xfrm>
            <a:off x="1146746" y="3164962"/>
            <a:ext cx="324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Ovale 1"/>
          <p:cNvSpPr/>
          <p:nvPr/>
        </p:nvSpPr>
        <p:spPr>
          <a:xfrm>
            <a:off x="866913" y="3006785"/>
            <a:ext cx="317529" cy="3121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6" name="Connettore diritto 25"/>
          <p:cNvCxnSpPr/>
          <p:nvPr/>
        </p:nvCxnSpPr>
        <p:spPr>
          <a:xfrm>
            <a:off x="1146746" y="3693808"/>
            <a:ext cx="324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Ovale 26"/>
          <p:cNvSpPr/>
          <p:nvPr/>
        </p:nvSpPr>
        <p:spPr>
          <a:xfrm>
            <a:off x="866913" y="3535631"/>
            <a:ext cx="317529" cy="3121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20"/>
          <p:cNvSpPr>
            <a:spLocks noChangeArrowheads="1"/>
          </p:cNvSpPr>
          <p:nvPr/>
        </p:nvSpPr>
        <p:spPr bwMode="auto">
          <a:xfrm>
            <a:off x="1471445" y="3510840"/>
            <a:ext cx="5253825" cy="432000"/>
          </a:xfrm>
          <a:prstGeom prst="rect">
            <a:avLst/>
          </a:prstGeom>
          <a:solidFill>
            <a:srgbClr val="8DDFF9">
              <a:alpha val="5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>
                <a:schemeClr val="tx2"/>
              </a:buClr>
            </a:pP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la</a:t>
            </a:r>
            <a:r>
              <a:rPr lang="it-IT" altLang="it-IT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varietà</a:t>
            </a:r>
            <a:r>
              <a:rPr lang="it-IT" altLang="it-IT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 terminazioni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al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nominativo singolare</a:t>
            </a:r>
          </a:p>
        </p:txBody>
      </p:sp>
      <p:sp>
        <p:nvSpPr>
          <p:cNvPr id="37" name="Rettangolo 20"/>
          <p:cNvSpPr>
            <a:spLocks noChangeArrowheads="1"/>
          </p:cNvSpPr>
          <p:nvPr/>
        </p:nvSpPr>
        <p:spPr bwMode="auto">
          <a:xfrm>
            <a:off x="1449816" y="5051974"/>
            <a:ext cx="5253825" cy="432000"/>
          </a:xfrm>
          <a:prstGeom prst="rect">
            <a:avLst/>
          </a:prstGeom>
          <a:solidFill>
            <a:srgbClr val="8DDFF9">
              <a:alpha val="5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>
                <a:schemeClr val="tx2"/>
              </a:buClr>
            </a:pPr>
            <a:r>
              <a:rPr lang="it-IT" altLang="it-IT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 consonante</a:t>
            </a:r>
            <a:endParaRPr lang="it-IT" altLang="it-IT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8" name="Connettore diritto 37"/>
          <p:cNvCxnSpPr/>
          <p:nvPr/>
        </p:nvCxnSpPr>
        <p:spPr>
          <a:xfrm>
            <a:off x="1125117" y="5270071"/>
            <a:ext cx="324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9" name="Ovale 38"/>
          <p:cNvSpPr/>
          <p:nvPr/>
        </p:nvSpPr>
        <p:spPr>
          <a:xfrm>
            <a:off x="845284" y="5111894"/>
            <a:ext cx="317529" cy="3121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0" name="Connettore diritto 39"/>
          <p:cNvCxnSpPr/>
          <p:nvPr/>
        </p:nvCxnSpPr>
        <p:spPr>
          <a:xfrm>
            <a:off x="1125117" y="5798917"/>
            <a:ext cx="324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1" name="Ovale 40"/>
          <p:cNvSpPr/>
          <p:nvPr/>
        </p:nvSpPr>
        <p:spPr>
          <a:xfrm>
            <a:off x="845284" y="5640740"/>
            <a:ext cx="317529" cy="3121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Rettangolo 20"/>
          <p:cNvSpPr>
            <a:spLocks noChangeArrowheads="1"/>
          </p:cNvSpPr>
          <p:nvPr/>
        </p:nvSpPr>
        <p:spPr bwMode="auto">
          <a:xfrm>
            <a:off x="1449816" y="5615949"/>
            <a:ext cx="5253825" cy="432000"/>
          </a:xfrm>
          <a:prstGeom prst="rect">
            <a:avLst/>
          </a:prstGeom>
          <a:solidFill>
            <a:srgbClr val="8DDFF9">
              <a:alpha val="5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>
                <a:schemeClr val="tx2"/>
              </a:buClr>
            </a:pPr>
            <a:r>
              <a:rPr lang="it-IT" altLang="it-IT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 </a:t>
            </a:r>
            <a:r>
              <a:rPr lang="it-IT" altLang="it-IT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vocale</a:t>
            </a:r>
            <a:endParaRPr lang="it-IT" altLang="it-IT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Clr>
                <a:schemeClr val="tx2"/>
              </a:buClr>
            </a:pPr>
            <a:endParaRPr lang="it-IT" altLang="it-IT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0298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ttangolo 20"/>
          <p:cNvSpPr>
            <a:spLocks noChangeArrowheads="1"/>
          </p:cNvSpPr>
          <p:nvPr/>
        </p:nvSpPr>
        <p:spPr bwMode="auto">
          <a:xfrm>
            <a:off x="1015278" y="4797152"/>
            <a:ext cx="7562183" cy="350866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Tradizionalmente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i nomi della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3a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declinazione </a:t>
            </a:r>
            <a:r>
              <a:rPr lang="it-IT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 dividono in</a:t>
            </a:r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it-IT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47751" y="481013"/>
            <a:ext cx="7844562" cy="6496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it-IT" altLang="it-IT" b="1" dirty="0" smtClean="0">
                <a:latin typeface="+mj-lt"/>
                <a:ea typeface="Bradley Hand"/>
                <a:cs typeface="Bradley Hand"/>
              </a:rPr>
              <a:t>La 3a </a:t>
            </a:r>
            <a:r>
              <a:rPr lang="it-IT" altLang="it-IT" b="1" dirty="0">
                <a:latin typeface="+mj-lt"/>
                <a:ea typeface="Bradley Hand"/>
                <a:cs typeface="Bradley Hand"/>
              </a:rPr>
              <a:t>declinazione</a:t>
            </a:r>
            <a:endParaRPr kumimoji="0" lang="it-IT" altLang="it-IT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Bradley Hand"/>
              <a:cs typeface="Bradley Hand"/>
            </a:endParaRPr>
          </a:p>
        </p:txBody>
      </p:sp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8" y="257175"/>
            <a:ext cx="81181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200" b="1" dirty="0"/>
              <a:t>L’</a:t>
            </a:r>
            <a:r>
              <a:rPr lang="it-IT" sz="1200" b="1" i="1" dirty="0"/>
              <a:t>AMPHITHEATRUM</a:t>
            </a:r>
            <a:r>
              <a:rPr lang="it-IT" altLang="it-IT" sz="1200" b="1" dirty="0">
                <a:solidFill>
                  <a:srgbClr val="161645"/>
                </a:solidFill>
              </a:rPr>
              <a:t> </a:t>
            </a:r>
            <a:r>
              <a:rPr lang="it-IT" altLang="it-IT" sz="1200" dirty="0">
                <a:solidFill>
                  <a:srgbClr val="161645"/>
                </a:solidFill>
              </a:rPr>
              <a:t>– Lezione 20 • La 3a declinazione • Il 1° gruppo della 3a declinazione</a:t>
            </a:r>
          </a:p>
        </p:txBody>
      </p:sp>
      <p:sp>
        <p:nvSpPr>
          <p:cNvPr id="7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</a:rPr>
              <a:t> </a:t>
            </a:r>
            <a:endParaRPr lang="it-IT" altLang="it-IT" sz="2800" b="1" dirty="0" smtClean="0">
              <a:solidFill>
                <a:schemeClr val="bg1"/>
              </a:solidFill>
              <a:latin typeface="+mj-lt"/>
              <a:ea typeface="Bradley Hand" charset="0"/>
              <a:cs typeface="Bradley Hand" charset="0"/>
            </a:endParaRP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Rettangolo 20"/>
          <p:cNvSpPr>
            <a:spLocks noChangeArrowheads="1"/>
          </p:cNvSpPr>
          <p:nvPr/>
        </p:nvSpPr>
        <p:spPr bwMode="auto">
          <a:xfrm>
            <a:off x="1015279" y="1481805"/>
            <a:ext cx="7562184" cy="2955308"/>
          </a:xfrm>
          <a:prstGeom prst="rect">
            <a:avLst/>
          </a:prstGeom>
          <a:solidFill>
            <a:srgbClr val="D0D8E8">
              <a:alpha val="79608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altLang="it-IT" sz="1400" dirty="0" smtClean="0">
              <a:latin typeface="Arial Narrow" panose="020B0606020202030204" pitchFamily="34" charset="0"/>
              <a:cs typeface="Arial" pitchFamily="34" charset="0"/>
            </a:endParaRPr>
          </a:p>
          <a:p>
            <a:endParaRPr lang="it-IT" altLang="it-IT" sz="1400" dirty="0">
              <a:latin typeface="Arial Narrow" panose="020B0606020202030204" pitchFamily="34" charset="0"/>
              <a:cs typeface="Arial" pitchFamily="34" charset="0"/>
            </a:endParaRPr>
          </a:p>
          <a:p>
            <a:endParaRPr lang="it-IT" altLang="it-IT" sz="1400" dirty="0" smtClean="0">
              <a:latin typeface="Arial Narrow" panose="020B0606020202030204" pitchFamily="34" charset="0"/>
              <a:cs typeface="Arial" pitchFamily="34" charset="0"/>
            </a:endParaRPr>
          </a:p>
          <a:p>
            <a:endParaRPr lang="it-IT" altLang="it-IT" sz="1400" dirty="0">
              <a:latin typeface="Arial Narrow" panose="020B0606020202030204" pitchFamily="34" charset="0"/>
              <a:cs typeface="Arial" pitchFamily="34" charset="0"/>
            </a:endParaRPr>
          </a:p>
          <a:p>
            <a:endParaRPr lang="it-IT" altLang="it-IT" sz="1400" dirty="0" smtClean="0">
              <a:latin typeface="Arial Narrow" panose="020B0606020202030204" pitchFamily="34" charset="0"/>
              <a:cs typeface="Arial" pitchFamily="34" charset="0"/>
            </a:endParaRPr>
          </a:p>
          <a:p>
            <a:endParaRPr lang="it-IT" altLang="it-IT" sz="1400" dirty="0">
              <a:latin typeface="Arial Narrow" panose="020B0606020202030204" pitchFamily="34" charset="0"/>
              <a:cs typeface="Arial" pitchFamily="34" charset="0"/>
            </a:endParaRPr>
          </a:p>
          <a:p>
            <a:endParaRPr lang="it-IT" altLang="it-IT" sz="1400" dirty="0" smtClean="0">
              <a:latin typeface="Arial Narrow" panose="020B0606020202030204" pitchFamily="34" charset="0"/>
              <a:cs typeface="Arial" pitchFamily="34" charset="0"/>
            </a:endParaRPr>
          </a:p>
          <a:p>
            <a:endParaRPr lang="it-IT" altLang="it-IT" sz="1400" dirty="0">
              <a:latin typeface="Arial Narrow" panose="020B0606020202030204" pitchFamily="34" charset="0"/>
              <a:cs typeface="Arial" pitchFamily="34" charset="0"/>
            </a:endParaRPr>
          </a:p>
          <a:p>
            <a:endParaRPr lang="it-IT" altLang="it-IT" sz="1400" dirty="0" smtClean="0">
              <a:latin typeface="Arial Narrow" panose="020B0606020202030204" pitchFamily="34" charset="0"/>
              <a:cs typeface="Arial" pitchFamily="34" charset="0"/>
            </a:endParaRPr>
          </a:p>
          <a:p>
            <a:endParaRPr lang="it-IT" altLang="it-IT" sz="1400" dirty="0">
              <a:latin typeface="Arial Narrow" panose="020B0606020202030204" pitchFamily="34" charset="0"/>
              <a:cs typeface="Arial" pitchFamily="34" charset="0"/>
            </a:endParaRPr>
          </a:p>
          <a:p>
            <a:r>
              <a:rPr lang="it-IT" altLang="it-IT" sz="1400" dirty="0" smtClean="0">
                <a:latin typeface="Arial Narrow" panose="020B0606020202030204" pitchFamily="34" charset="0"/>
                <a:cs typeface="Arial" pitchFamily="34" charset="0"/>
              </a:rPr>
              <a:t>Nel </a:t>
            </a:r>
            <a:r>
              <a:rPr lang="it-IT" altLang="it-IT" sz="1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itchFamily="34" charset="0"/>
              </a:rPr>
              <a:t>plurale</a:t>
            </a:r>
            <a:r>
              <a:rPr lang="it-IT" altLang="it-IT" sz="1400" b="1" dirty="0" smtClean="0"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it-IT" altLang="it-IT" sz="1400" dirty="0" smtClean="0">
                <a:latin typeface="Arial Narrow" panose="020B0606020202030204" pitchFamily="34" charset="0"/>
                <a:cs typeface="Arial" pitchFamily="34" charset="0"/>
              </a:rPr>
              <a:t>dei </a:t>
            </a:r>
            <a:r>
              <a:rPr lang="it-IT" altLang="it-IT" sz="1400" b="1" dirty="0" smtClean="0">
                <a:latin typeface="Arial Narrow" panose="020B0606020202030204" pitchFamily="34" charset="0"/>
                <a:cs typeface="Arial" pitchFamily="34" charset="0"/>
              </a:rPr>
              <a:t>nomi</a:t>
            </a:r>
            <a:r>
              <a:rPr lang="it-IT" altLang="it-IT" sz="1400" dirty="0" smtClean="0"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it-IT" altLang="it-IT" sz="1400" b="1" dirty="0" smtClean="0">
                <a:latin typeface="Arial Narrow" panose="020B0606020202030204" pitchFamily="34" charset="0"/>
                <a:cs typeface="Arial" pitchFamily="34" charset="0"/>
              </a:rPr>
              <a:t>maschili e femminili </a:t>
            </a:r>
            <a:r>
              <a:rPr lang="it-IT" altLang="it-IT" sz="1400" dirty="0" smtClean="0">
                <a:latin typeface="Arial Narrow" panose="020B0606020202030204" pitchFamily="34" charset="0"/>
                <a:cs typeface="Arial" pitchFamily="34" charset="0"/>
              </a:rPr>
              <a:t>alcuni casi presentano una </a:t>
            </a:r>
            <a:r>
              <a:rPr lang="it-IT" altLang="it-IT" sz="1400" b="1" dirty="0" smtClean="0">
                <a:latin typeface="Arial Narrow" panose="020B0606020202030204" pitchFamily="34" charset="0"/>
                <a:cs typeface="Arial" pitchFamily="34" charset="0"/>
              </a:rPr>
              <a:t>uguale desinenza</a:t>
            </a:r>
            <a:r>
              <a:rPr lang="it-IT" altLang="it-IT" sz="1400" dirty="0" smtClean="0">
                <a:latin typeface="Arial Narrow" panose="020B0606020202030204" pitchFamily="34" charset="0"/>
                <a:cs typeface="Arial" pitchFamily="34" charset="0"/>
              </a:rPr>
              <a:t>:</a:t>
            </a:r>
          </a:p>
          <a:p>
            <a:pPr defTabSz="180000">
              <a:spcBef>
                <a:spcPts val="300"/>
              </a:spcBef>
            </a:pPr>
            <a:r>
              <a:rPr lang="it-IT" altLang="it-IT" sz="1400" dirty="0" smtClean="0">
                <a:latin typeface="Arial Narrow" panose="020B0606020202030204" pitchFamily="34" charset="0"/>
                <a:cs typeface="Arial" pitchFamily="34" charset="0"/>
              </a:rPr>
              <a:t>		</a:t>
            </a:r>
            <a:r>
              <a:rPr lang="it-IT" altLang="it-IT" sz="1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itchFamily="34" charset="0"/>
              </a:rPr>
              <a:t>-</a:t>
            </a:r>
            <a:r>
              <a:rPr lang="it-IT" altLang="it-IT" sz="14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itchFamily="34" charset="0"/>
              </a:rPr>
              <a:t>ēs</a:t>
            </a:r>
            <a:r>
              <a:rPr lang="it-IT" altLang="it-IT" sz="1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it-IT" altLang="it-IT" sz="1400" dirty="0" smtClean="0">
                <a:latin typeface="Arial Narrow" panose="020B0606020202030204" pitchFamily="34" charset="0"/>
                <a:cs typeface="Arial" pitchFamily="34" charset="0"/>
              </a:rPr>
              <a:t>	al </a:t>
            </a:r>
            <a:r>
              <a:rPr lang="it-IT" altLang="it-IT" sz="1400" b="1" dirty="0" smtClean="0">
                <a:latin typeface="Arial Narrow" panose="020B0606020202030204" pitchFamily="34" charset="0"/>
                <a:cs typeface="Arial" pitchFamily="34" charset="0"/>
              </a:rPr>
              <a:t>nominativo</a:t>
            </a:r>
            <a:r>
              <a:rPr lang="it-IT" altLang="it-IT" sz="1400" dirty="0" smtClean="0">
                <a:latin typeface="Arial Narrow" panose="020B0606020202030204" pitchFamily="34" charset="0"/>
                <a:cs typeface="Arial" pitchFamily="34" charset="0"/>
              </a:rPr>
              <a:t>, </a:t>
            </a:r>
            <a:r>
              <a:rPr lang="it-IT" altLang="it-IT" sz="1400" b="1" dirty="0" smtClean="0">
                <a:latin typeface="Arial Narrow" panose="020B0606020202030204" pitchFamily="34" charset="0"/>
                <a:cs typeface="Arial" pitchFamily="34" charset="0"/>
              </a:rPr>
              <a:t>accusativo</a:t>
            </a:r>
            <a:r>
              <a:rPr lang="it-IT" altLang="it-IT" sz="1400" dirty="0" smtClean="0">
                <a:latin typeface="Arial Narrow" panose="020B0606020202030204" pitchFamily="34" charset="0"/>
                <a:cs typeface="Arial" pitchFamily="34" charset="0"/>
              </a:rPr>
              <a:t> e </a:t>
            </a:r>
            <a:r>
              <a:rPr lang="it-IT" altLang="it-IT" sz="1400" b="1" dirty="0" smtClean="0">
                <a:latin typeface="Arial Narrow" panose="020B0606020202030204" pitchFamily="34" charset="0"/>
                <a:cs typeface="Arial" pitchFamily="34" charset="0"/>
              </a:rPr>
              <a:t>vocativo</a:t>
            </a:r>
            <a:r>
              <a:rPr lang="it-IT" altLang="it-IT" sz="1400" dirty="0" smtClean="0"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it-IT" altLang="it-IT" sz="1400" b="1" dirty="0" smtClean="0">
                <a:latin typeface="Arial Narrow" panose="020B0606020202030204" pitchFamily="34" charset="0"/>
                <a:cs typeface="Arial" pitchFamily="34" charset="0"/>
              </a:rPr>
              <a:t>plurale</a:t>
            </a:r>
          </a:p>
          <a:p>
            <a:pPr defTabSz="180000">
              <a:spcBef>
                <a:spcPts val="300"/>
              </a:spcBef>
            </a:pPr>
            <a:r>
              <a:rPr lang="it-IT" altLang="it-IT" sz="1400" dirty="0" smtClean="0">
                <a:latin typeface="Arial Narrow" panose="020B0606020202030204" pitchFamily="34" charset="0"/>
                <a:cs typeface="Arial" pitchFamily="34" charset="0"/>
              </a:rPr>
              <a:t>		</a:t>
            </a:r>
            <a:r>
              <a:rPr lang="it-IT" altLang="it-IT" sz="1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itchFamily="34" charset="0"/>
              </a:rPr>
              <a:t>-</a:t>
            </a:r>
            <a:r>
              <a:rPr lang="it-IT" altLang="it-IT" sz="14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itchFamily="34" charset="0"/>
              </a:rPr>
              <a:t>ĭbus</a:t>
            </a:r>
            <a:r>
              <a:rPr lang="it-IT" altLang="it-IT" sz="1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it-IT" altLang="it-IT" sz="1400" dirty="0" smtClean="0">
                <a:latin typeface="Arial Narrow" panose="020B0606020202030204" pitchFamily="34" charset="0"/>
                <a:cs typeface="Arial" pitchFamily="34" charset="0"/>
              </a:rPr>
              <a:t>	al </a:t>
            </a:r>
            <a:r>
              <a:rPr lang="it-IT" altLang="it-IT" sz="1400" b="1" dirty="0" smtClean="0">
                <a:latin typeface="Arial Narrow" panose="020B0606020202030204" pitchFamily="34" charset="0"/>
                <a:cs typeface="Arial" pitchFamily="34" charset="0"/>
              </a:rPr>
              <a:t>dativo</a:t>
            </a:r>
            <a:r>
              <a:rPr lang="it-IT" altLang="it-IT" sz="1400" dirty="0" smtClean="0">
                <a:latin typeface="Arial Narrow" panose="020B0606020202030204" pitchFamily="34" charset="0"/>
                <a:cs typeface="Arial" pitchFamily="34" charset="0"/>
              </a:rPr>
              <a:t> e </a:t>
            </a:r>
            <a:r>
              <a:rPr lang="it-IT" altLang="it-IT" sz="1400" b="1" dirty="0" smtClean="0">
                <a:latin typeface="Arial Narrow" panose="020B0606020202030204" pitchFamily="34" charset="0"/>
                <a:cs typeface="Arial" pitchFamily="34" charset="0"/>
              </a:rPr>
              <a:t>ablativo</a:t>
            </a:r>
            <a:r>
              <a:rPr lang="it-IT" altLang="it-IT" sz="1400" dirty="0" smtClean="0"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it-IT" altLang="it-IT" sz="1400" b="1" dirty="0" smtClean="0">
                <a:latin typeface="Arial Narrow" panose="020B0606020202030204" pitchFamily="34" charset="0"/>
                <a:cs typeface="Arial" pitchFamily="34" charset="0"/>
              </a:rPr>
              <a:t>plurale</a:t>
            </a:r>
            <a:endParaRPr lang="it-IT" altLang="it-IT" sz="1400" b="1" dirty="0">
              <a:latin typeface="Arial Narrow" panose="020B0606020202030204" pitchFamily="34" charset="0"/>
              <a:cs typeface="Arial" pitchFamily="34" charset="0"/>
            </a:endParaRPr>
          </a:p>
        </p:txBody>
      </p:sp>
      <p:cxnSp>
        <p:nvCxnSpPr>
          <p:cNvPr id="13" name="Connettore diritto 12"/>
          <p:cNvCxnSpPr/>
          <p:nvPr/>
        </p:nvCxnSpPr>
        <p:spPr>
          <a:xfrm>
            <a:off x="1016000" y="1484785"/>
            <a:ext cx="0" cy="4680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Rettangolo 20"/>
          <p:cNvSpPr>
            <a:spLocks noChangeArrowheads="1"/>
          </p:cNvSpPr>
          <p:nvPr/>
        </p:nvSpPr>
        <p:spPr bwMode="auto">
          <a:xfrm>
            <a:off x="1475655" y="5301208"/>
            <a:ext cx="6336705" cy="563974"/>
          </a:xfrm>
          <a:prstGeom prst="rect">
            <a:avLst/>
          </a:prstGeom>
          <a:solidFill>
            <a:srgbClr val="8DDFF9">
              <a:alpha val="5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180000"/>
            <a:r>
              <a:rPr lang="it-IT" altLang="it-IT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itchFamily="34" charset="0"/>
              </a:rPr>
              <a:t>parisillabi 			</a:t>
            </a:r>
            <a:r>
              <a:rPr lang="it-IT" sz="1600" dirty="0">
                <a:latin typeface="Arial Narrow" panose="020B0606020202030204" pitchFamily="34" charset="0"/>
                <a:cs typeface="Arial" panose="020B0604020202020204" pitchFamily="34" charset="0"/>
              </a:rPr>
              <a:t>se al genitivo singolare </a:t>
            </a:r>
            <a:r>
              <a:rPr lang="it-IT" sz="1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hanno </a:t>
            </a:r>
            <a:r>
              <a:rPr lang="it-IT" sz="1600" b="1" dirty="0">
                <a:latin typeface="Arial Narrow" panose="020B0606020202030204" pitchFamily="34" charset="0"/>
                <a:cs typeface="Arial" panose="020B0604020202020204" pitchFamily="34" charset="0"/>
              </a:rPr>
              <a:t>lo stesso numero di sillabe </a:t>
            </a:r>
            <a:endParaRPr lang="it-IT" sz="1600" b="1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defTabSz="180000"/>
            <a:r>
              <a:rPr lang="it-IT" sz="1600" dirty="0">
                <a:latin typeface="Arial Narrow" panose="020B0606020202030204" pitchFamily="34" charset="0"/>
                <a:cs typeface="Arial" panose="020B0604020202020204" pitchFamily="34" charset="0"/>
              </a:rPr>
              <a:t>	</a:t>
            </a:r>
            <a:r>
              <a:rPr lang="it-IT" sz="1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						rispetto </a:t>
            </a:r>
            <a:r>
              <a:rPr lang="it-IT" sz="1600" dirty="0">
                <a:latin typeface="Arial Narrow" panose="020B0606020202030204" pitchFamily="34" charset="0"/>
                <a:cs typeface="Arial" panose="020B0604020202020204" pitchFamily="34" charset="0"/>
              </a:rPr>
              <a:t>al nominativo singolare</a:t>
            </a:r>
            <a:endParaRPr lang="it-IT" altLang="it-IT" sz="1600" dirty="0">
              <a:latin typeface="Arial Narrow" panose="020B0606020202030204" pitchFamily="34" charset="0"/>
              <a:cs typeface="Arial" pitchFamily="34" charset="0"/>
            </a:endParaRPr>
          </a:p>
        </p:txBody>
      </p:sp>
      <p:cxnSp>
        <p:nvCxnSpPr>
          <p:cNvPr id="4" name="Connettore diritto 3"/>
          <p:cNvCxnSpPr/>
          <p:nvPr/>
        </p:nvCxnSpPr>
        <p:spPr>
          <a:xfrm>
            <a:off x="1150957" y="5519305"/>
            <a:ext cx="324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Ovale 1"/>
          <p:cNvSpPr/>
          <p:nvPr/>
        </p:nvSpPr>
        <p:spPr>
          <a:xfrm>
            <a:off x="871124" y="5361128"/>
            <a:ext cx="317529" cy="3121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6" name="Connettore diritto 25"/>
          <p:cNvCxnSpPr/>
          <p:nvPr/>
        </p:nvCxnSpPr>
        <p:spPr>
          <a:xfrm>
            <a:off x="1150957" y="6182561"/>
            <a:ext cx="324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Ovale 26"/>
          <p:cNvSpPr/>
          <p:nvPr/>
        </p:nvSpPr>
        <p:spPr>
          <a:xfrm>
            <a:off x="871124" y="6024384"/>
            <a:ext cx="317529" cy="3121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20"/>
          <p:cNvSpPr>
            <a:spLocks noChangeArrowheads="1"/>
          </p:cNvSpPr>
          <p:nvPr/>
        </p:nvSpPr>
        <p:spPr bwMode="auto">
          <a:xfrm>
            <a:off x="1475656" y="5999592"/>
            <a:ext cx="6336704" cy="560769"/>
          </a:xfrm>
          <a:prstGeom prst="rect">
            <a:avLst/>
          </a:prstGeom>
          <a:solidFill>
            <a:srgbClr val="8DDFF9">
              <a:alpha val="5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180000"/>
            <a:r>
              <a:rPr lang="it-IT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itchFamily="34" charset="0"/>
              </a:rPr>
              <a:t>imparisillabi</a:t>
            </a:r>
            <a:r>
              <a:rPr lang="it-IT" sz="16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		</a:t>
            </a:r>
            <a:r>
              <a:rPr lang="it-IT" sz="1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se </a:t>
            </a:r>
            <a:r>
              <a:rPr lang="it-IT" sz="1600" dirty="0">
                <a:latin typeface="Arial Narrow" panose="020B0606020202030204" pitchFamily="34" charset="0"/>
                <a:cs typeface="Arial" panose="020B0604020202020204" pitchFamily="34" charset="0"/>
              </a:rPr>
              <a:t>al genitivo singolare </a:t>
            </a:r>
            <a:r>
              <a:rPr lang="it-IT" sz="1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hanno </a:t>
            </a:r>
            <a:r>
              <a:rPr lang="it-IT" sz="16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un numero maggiore di sillabe 								</a:t>
            </a:r>
            <a:r>
              <a:rPr lang="it-IT" sz="1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rispetto </a:t>
            </a:r>
            <a:r>
              <a:rPr lang="it-IT" sz="1600" dirty="0">
                <a:latin typeface="Arial Narrow" panose="020B0606020202030204" pitchFamily="34" charset="0"/>
                <a:cs typeface="Arial" panose="020B0604020202020204" pitchFamily="34" charset="0"/>
              </a:rPr>
              <a:t>al nominativo singolare</a:t>
            </a:r>
            <a:endParaRPr lang="it-IT" altLang="it-IT" sz="1600" dirty="0">
              <a:latin typeface="Arial Narrow" panose="020B0606020202030204" pitchFamily="34" charset="0"/>
              <a:cs typeface="Arial" pitchFamily="34" charset="0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381722"/>
              </p:ext>
            </p:extLst>
          </p:nvPr>
        </p:nvGraphicFramePr>
        <p:xfrm>
          <a:off x="1047751" y="1496239"/>
          <a:ext cx="7529711" cy="19859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3076">
                  <a:extLst>
                    <a:ext uri="{9D8B030D-6E8A-4147-A177-3AD203B41FA5}">
                      <a16:colId xmlns:a16="http://schemas.microsoft.com/office/drawing/2014/main" xmlns="" val="2335397601"/>
                    </a:ext>
                  </a:extLst>
                </a:gridCol>
                <a:gridCol w="1165358">
                  <a:extLst>
                    <a:ext uri="{9D8B030D-6E8A-4147-A177-3AD203B41FA5}">
                      <a16:colId xmlns:a16="http://schemas.microsoft.com/office/drawing/2014/main" xmlns="" val="1639342575"/>
                    </a:ext>
                  </a:extLst>
                </a:gridCol>
                <a:gridCol w="1170751">
                  <a:extLst>
                    <a:ext uri="{9D8B030D-6E8A-4147-A177-3AD203B41FA5}">
                      <a16:colId xmlns:a16="http://schemas.microsoft.com/office/drawing/2014/main" xmlns="" val="550292478"/>
                    </a:ext>
                  </a:extLst>
                </a:gridCol>
                <a:gridCol w="920200">
                  <a:extLst>
                    <a:ext uri="{9D8B030D-6E8A-4147-A177-3AD203B41FA5}">
                      <a16:colId xmlns:a16="http://schemas.microsoft.com/office/drawing/2014/main" xmlns="" val="2797620613"/>
                    </a:ext>
                  </a:extLst>
                </a:gridCol>
                <a:gridCol w="970969">
                  <a:extLst>
                    <a:ext uri="{9D8B030D-6E8A-4147-A177-3AD203B41FA5}">
                      <a16:colId xmlns:a16="http://schemas.microsoft.com/office/drawing/2014/main" xmlns="" val="3196171844"/>
                    </a:ext>
                  </a:extLst>
                </a:gridCol>
                <a:gridCol w="1109680">
                  <a:extLst>
                    <a:ext uri="{9D8B030D-6E8A-4147-A177-3AD203B41FA5}">
                      <a16:colId xmlns:a16="http://schemas.microsoft.com/office/drawing/2014/main" xmlns="" val="1004329660"/>
                    </a:ext>
                  </a:extLst>
                </a:gridCol>
                <a:gridCol w="1109677">
                  <a:extLst>
                    <a:ext uri="{9D8B030D-6E8A-4147-A177-3AD203B41FA5}">
                      <a16:colId xmlns:a16="http://schemas.microsoft.com/office/drawing/2014/main" xmlns="" val="224569077"/>
                    </a:ext>
                  </a:extLst>
                </a:gridCol>
              </a:tblGrid>
              <a:tr h="2343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Singolare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Plurale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8005265"/>
                  </a:ext>
                </a:extLst>
              </a:tr>
              <a:tr h="2343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Maschile</a:t>
                      </a:r>
                      <a:endParaRPr lang="it-IT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Femminile</a:t>
                      </a:r>
                      <a:endParaRPr lang="it-IT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Neutro</a:t>
                      </a:r>
                      <a:endParaRPr lang="it-IT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Maschile</a:t>
                      </a:r>
                      <a:endParaRPr lang="it-IT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Femminile</a:t>
                      </a:r>
                      <a:endParaRPr lang="it-IT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Neutro</a:t>
                      </a:r>
                      <a:endParaRPr lang="it-IT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8101851"/>
                  </a:ext>
                </a:extLst>
              </a:tr>
              <a:tr h="2343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nominativo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varie </a:t>
                      </a:r>
                      <a:endParaRPr lang="it-IT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varie </a:t>
                      </a:r>
                      <a:endParaRPr lang="it-IT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varie </a:t>
                      </a:r>
                      <a:endParaRPr lang="it-IT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0" i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ēs</a:t>
                      </a:r>
                      <a:r>
                        <a:rPr lang="it-IT" sz="140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400" b="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0" i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ēs</a:t>
                      </a:r>
                      <a:r>
                        <a:rPr lang="it-IT" sz="140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400" b="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-ă/-</a:t>
                      </a:r>
                      <a:r>
                        <a:rPr lang="it-IT" sz="1400" b="0" i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ĭă</a:t>
                      </a:r>
                      <a:endParaRPr lang="it-IT" sz="1400" b="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886871793"/>
                  </a:ext>
                </a:extLst>
              </a:tr>
              <a:tr h="2343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genitivo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ĭs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ĭs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ĭs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ŭm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ĭŭm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-ŭm/-ĭŭm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-ŭm/-ĭŭm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176428876"/>
                  </a:ext>
                </a:extLst>
              </a:tr>
              <a:tr h="2343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-ī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-ī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-ī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ĭbus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ĭbus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-ĭbus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95588995"/>
                  </a:ext>
                </a:extLst>
              </a:tr>
              <a:tr h="2905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accusativo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0" i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ĕm</a:t>
                      </a:r>
                      <a:r>
                        <a:rPr lang="it-IT" sz="140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/-</a:t>
                      </a:r>
                      <a:r>
                        <a:rPr lang="it-IT" sz="1400" b="0" i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ĭm</a:t>
                      </a:r>
                      <a:r>
                        <a:rPr lang="it-IT" sz="140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400" b="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0" i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ĕm</a:t>
                      </a:r>
                      <a:r>
                        <a:rPr lang="it-IT" sz="140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/-</a:t>
                      </a:r>
                      <a:r>
                        <a:rPr lang="it-IT" sz="1400" b="0" i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ĭm</a:t>
                      </a:r>
                      <a:r>
                        <a:rPr lang="it-IT" sz="1400" b="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400" b="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</a:t>
                      </a:r>
                      <a:r>
                        <a:rPr lang="it-IT" sz="1400" b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r>
                        <a:rPr lang="it-IT" sz="14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it-IT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ēs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ēs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-ă/-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ĭă</a:t>
                      </a:r>
                      <a:endParaRPr lang="it-IT" sz="1400" b="0" i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342746465"/>
                  </a:ext>
                </a:extLst>
              </a:tr>
              <a:tr h="2954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</a:t>
                      </a:r>
                      <a:r>
                        <a:rPr lang="it-IT" sz="1400" b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r>
                        <a:rPr lang="it-IT" sz="14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it-IT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</a:t>
                      </a:r>
                      <a:r>
                        <a:rPr lang="it-IT" sz="1400" b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r>
                        <a:rPr lang="it-IT" sz="14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it-IT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</a:t>
                      </a:r>
                      <a:r>
                        <a:rPr lang="it-IT" sz="1400" b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</a:t>
                      </a:r>
                      <a:r>
                        <a:rPr lang="it-IT" sz="14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it-IT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ēs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ēs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-ă/-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ĭă</a:t>
                      </a:r>
                      <a:endParaRPr lang="it-IT" sz="1400" b="0" i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004985855"/>
                  </a:ext>
                </a:extLst>
              </a:tr>
              <a:tr h="224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ablativo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-ĕ/-ī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-ĕ/-ī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-ĕ/-ī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ĭbus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ĭbus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ĭbus</a:t>
                      </a:r>
                      <a:endParaRPr lang="it-IT" sz="1400" b="0" i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30824496"/>
                  </a:ext>
                </a:extLst>
              </a:tr>
            </a:tbl>
          </a:graphicData>
        </a:graphic>
      </p:graphicFrame>
      <p:sp>
        <p:nvSpPr>
          <p:cNvPr id="10" name="Freccia a destra 9"/>
          <p:cNvSpPr/>
          <p:nvPr/>
        </p:nvSpPr>
        <p:spPr>
          <a:xfrm>
            <a:off x="1131600" y="3945183"/>
            <a:ext cx="252000" cy="18000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Freccia a destra 23"/>
          <p:cNvSpPr/>
          <p:nvPr/>
        </p:nvSpPr>
        <p:spPr>
          <a:xfrm>
            <a:off x="1131600" y="4201513"/>
            <a:ext cx="252000" cy="18000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4218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ttangolo 20"/>
          <p:cNvSpPr>
            <a:spLocks noChangeArrowheads="1"/>
          </p:cNvSpPr>
          <p:nvPr/>
        </p:nvSpPr>
        <p:spPr bwMode="auto">
          <a:xfrm>
            <a:off x="1015279" y="4293096"/>
            <a:ext cx="7515718" cy="1917204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Presentano queste </a:t>
            </a:r>
            <a:r>
              <a:rPr lang="it-IT" altLang="it-IT" sz="1600" b="1" dirty="0" smtClean="0">
                <a:latin typeface="Arial" pitchFamily="34" charset="0"/>
                <a:cs typeface="Arial" pitchFamily="34" charset="0"/>
              </a:rPr>
              <a:t>caratteristiche:</a:t>
            </a:r>
            <a:endParaRPr lang="it-IT" altLang="it-IT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ttangolo 20"/>
          <p:cNvSpPr>
            <a:spLocks noChangeArrowheads="1"/>
          </p:cNvSpPr>
          <p:nvPr/>
        </p:nvSpPr>
        <p:spPr bwMode="auto">
          <a:xfrm>
            <a:off x="1016722" y="2420936"/>
            <a:ext cx="7515718" cy="432000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altLang="it-IT" sz="1600" b="1" dirty="0" smtClean="0">
                <a:latin typeface="Arial" pitchFamily="34" charset="0"/>
                <a:cs typeface="Arial" pitchFamily="34" charset="0"/>
              </a:rPr>
              <a:t>Al</a:t>
            </a:r>
            <a:r>
              <a:rPr lang="it-IT" altLang="it-IT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primo </a:t>
            </a:r>
            <a:r>
              <a:rPr lang="it-IT" altLang="it-IT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gruppo </a:t>
            </a:r>
            <a:r>
              <a:rPr lang="it-IT" altLang="it-IT" sz="1600" b="1" dirty="0" smtClean="0">
                <a:latin typeface="Arial" pitchFamily="34" charset="0"/>
                <a:cs typeface="Arial" pitchFamily="34" charset="0"/>
              </a:rPr>
              <a:t>appartengono i 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nomi</a:t>
            </a:r>
            <a:r>
              <a:rPr lang="it-IT" altLang="it-IT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	</a:t>
            </a:r>
            <a:endParaRPr lang="it-IT" altLang="it-IT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47751" y="481013"/>
            <a:ext cx="7844562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it-IT" altLang="it-IT" sz="2800" b="1" dirty="0">
                <a:latin typeface="+mj-lt"/>
                <a:ea typeface="Bradley Hand"/>
                <a:cs typeface="Bradley Hand"/>
              </a:rPr>
              <a:t>La 3</a:t>
            </a:r>
            <a:r>
              <a:rPr lang="it-IT" altLang="it-IT" sz="2800" b="1" dirty="0" smtClean="0">
                <a:latin typeface="+mj-lt"/>
                <a:ea typeface="Bradley Hand"/>
                <a:cs typeface="Bradley Hand"/>
              </a:rPr>
              <a:t>a </a:t>
            </a:r>
            <a:r>
              <a:rPr lang="it-IT" altLang="it-IT" sz="2800" b="1" dirty="0">
                <a:latin typeface="+mj-lt"/>
                <a:ea typeface="Bradley Hand"/>
                <a:cs typeface="Bradley Hand"/>
              </a:rPr>
              <a:t>declinazione: </a:t>
            </a:r>
            <a:r>
              <a:rPr lang="it-IT" altLang="it-IT" sz="2800" b="1" dirty="0" smtClean="0">
                <a:latin typeface="+mj-lt"/>
                <a:ea typeface="Bradley Hand"/>
                <a:cs typeface="Bradley Hand"/>
              </a:rPr>
              <a:t>i nomi del 1° gruppo</a:t>
            </a:r>
            <a:endParaRPr kumimoji="0" lang="it-IT" altLang="it-IT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Bradley Hand"/>
              <a:cs typeface="Bradley Hand"/>
            </a:endParaRPr>
          </a:p>
        </p:txBody>
      </p:sp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8" y="257175"/>
            <a:ext cx="81181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200" b="1" dirty="0"/>
              <a:t>L’</a:t>
            </a:r>
            <a:r>
              <a:rPr lang="it-IT" sz="1200" b="1" i="1" dirty="0"/>
              <a:t>AMPHITHEATRUM</a:t>
            </a:r>
            <a:r>
              <a:rPr lang="it-IT" altLang="it-IT" sz="1200" b="1" dirty="0">
                <a:solidFill>
                  <a:srgbClr val="161645"/>
                </a:solidFill>
              </a:rPr>
              <a:t> </a:t>
            </a:r>
            <a:r>
              <a:rPr lang="it-IT" altLang="it-IT" sz="1200" dirty="0">
                <a:solidFill>
                  <a:srgbClr val="161645"/>
                </a:solidFill>
              </a:rPr>
              <a:t>– Lezione 20 • La 3a declinazione • Il 1° gruppo della 3a declinazione</a:t>
            </a:r>
          </a:p>
        </p:txBody>
      </p:sp>
      <p:sp>
        <p:nvSpPr>
          <p:cNvPr id="7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Bradley Hand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Rettangolo 20"/>
          <p:cNvSpPr>
            <a:spLocks noChangeArrowheads="1"/>
          </p:cNvSpPr>
          <p:nvPr/>
        </p:nvSpPr>
        <p:spPr bwMode="auto">
          <a:xfrm>
            <a:off x="1016000" y="1484784"/>
            <a:ext cx="7516462" cy="648071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altLang="it-IT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Tre</a:t>
            </a:r>
            <a:r>
              <a:rPr lang="it-IT" altLang="it-IT" sz="1600" b="1" dirty="0" smtClean="0">
                <a:latin typeface="Arial" pitchFamily="34" charset="0"/>
                <a:cs typeface="Arial" pitchFamily="34" charset="0"/>
              </a:rPr>
              <a:t> sono i gruppi 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in cui tradizionalmente si suddividono </a:t>
            </a:r>
          </a:p>
          <a:p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nomi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 della </a:t>
            </a:r>
            <a:r>
              <a:rPr lang="it-IT" altLang="it-IT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terza </a:t>
            </a:r>
            <a:r>
              <a:rPr lang="it-IT" altLang="it-IT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declinazione</a:t>
            </a:r>
            <a:endParaRPr lang="it-IT" altLang="it-IT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Connettore diritto 12"/>
          <p:cNvCxnSpPr/>
          <p:nvPr/>
        </p:nvCxnSpPr>
        <p:spPr>
          <a:xfrm>
            <a:off x="1016000" y="1484785"/>
            <a:ext cx="0" cy="4716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Rettangolo 20"/>
          <p:cNvSpPr>
            <a:spLocks noChangeArrowheads="1"/>
          </p:cNvSpPr>
          <p:nvPr/>
        </p:nvSpPr>
        <p:spPr bwMode="auto">
          <a:xfrm>
            <a:off x="1471445" y="2964475"/>
            <a:ext cx="7059552" cy="432000"/>
          </a:xfrm>
          <a:prstGeom prst="rect">
            <a:avLst/>
          </a:prstGeom>
          <a:solidFill>
            <a:srgbClr val="8DDFF9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>
                <a:schemeClr val="tx2"/>
              </a:buClr>
            </a:pPr>
            <a:r>
              <a:rPr lang="it-IT" altLang="it-IT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imparisillabi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maschili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, 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femminili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 e </a:t>
            </a:r>
            <a:r>
              <a:rPr lang="it-IT" altLang="it-IT" sz="1600" b="1" dirty="0" smtClean="0">
                <a:latin typeface="Arial" pitchFamily="34" charset="0"/>
                <a:cs typeface="Arial" pitchFamily="34" charset="0"/>
              </a:rPr>
              <a:t>neutri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 </a:t>
            </a:r>
            <a:endParaRPr lang="it-IT" altLang="it-IT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Connettore diritto 3"/>
          <p:cNvCxnSpPr/>
          <p:nvPr/>
        </p:nvCxnSpPr>
        <p:spPr>
          <a:xfrm>
            <a:off x="1146746" y="3182572"/>
            <a:ext cx="324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Ovale 1"/>
          <p:cNvSpPr/>
          <p:nvPr/>
        </p:nvSpPr>
        <p:spPr>
          <a:xfrm>
            <a:off x="866913" y="3024395"/>
            <a:ext cx="317529" cy="3121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6" name="Connettore diritto 25"/>
          <p:cNvCxnSpPr/>
          <p:nvPr/>
        </p:nvCxnSpPr>
        <p:spPr>
          <a:xfrm>
            <a:off x="1146746" y="3693808"/>
            <a:ext cx="324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Ovale 26"/>
          <p:cNvSpPr/>
          <p:nvPr/>
        </p:nvSpPr>
        <p:spPr>
          <a:xfrm>
            <a:off x="866913" y="3535631"/>
            <a:ext cx="317529" cy="3121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20"/>
          <p:cNvSpPr>
            <a:spLocks noChangeArrowheads="1"/>
          </p:cNvSpPr>
          <p:nvPr/>
        </p:nvSpPr>
        <p:spPr bwMode="auto">
          <a:xfrm>
            <a:off x="1471445" y="3510840"/>
            <a:ext cx="7059552" cy="432000"/>
          </a:xfrm>
          <a:prstGeom prst="rect">
            <a:avLst/>
          </a:prstGeom>
          <a:solidFill>
            <a:srgbClr val="8DDFF9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>
                <a:schemeClr val="tx2"/>
              </a:buClr>
            </a:pPr>
            <a:r>
              <a:rPr lang="it-IT" altLang="it-IT" sz="1600" dirty="0">
                <a:latin typeface="Arial" pitchFamily="34" charset="0"/>
                <a:cs typeface="Arial" pitchFamily="34" charset="0"/>
              </a:rPr>
              <a:t>con </a:t>
            </a:r>
            <a:r>
              <a:rPr lang="it-IT" altLang="it-IT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una sola consonante </a:t>
            </a:r>
            <a:r>
              <a:rPr lang="it-IT" altLang="it-IT" sz="1600" b="1" dirty="0" smtClean="0">
                <a:latin typeface="Arial" pitchFamily="34" charset="0"/>
                <a:cs typeface="Arial" pitchFamily="34" charset="0"/>
              </a:rPr>
              <a:t>davanti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 all’uscita in 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-</a:t>
            </a:r>
            <a:r>
              <a:rPr lang="it-IT" altLang="it-IT" sz="1600" b="1" i="1" dirty="0" err="1">
                <a:latin typeface="Arial" pitchFamily="34" charset="0"/>
                <a:cs typeface="Arial" pitchFamily="34" charset="0"/>
              </a:rPr>
              <a:t>is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del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 genitivo singolare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816889"/>
              </p:ext>
            </p:extLst>
          </p:nvPr>
        </p:nvGraphicFramePr>
        <p:xfrm>
          <a:off x="1138610" y="4728405"/>
          <a:ext cx="7175818" cy="13648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4918">
                  <a:extLst>
                    <a:ext uri="{9D8B030D-6E8A-4147-A177-3AD203B41FA5}">
                      <a16:colId xmlns:a16="http://schemas.microsoft.com/office/drawing/2014/main" xmlns="" val="967903125"/>
                    </a:ext>
                  </a:extLst>
                </a:gridCol>
                <a:gridCol w="1920900">
                  <a:extLst>
                    <a:ext uri="{9D8B030D-6E8A-4147-A177-3AD203B41FA5}">
                      <a16:colId xmlns:a16="http://schemas.microsoft.com/office/drawing/2014/main" xmlns="" val="1704458260"/>
                    </a:ext>
                  </a:extLst>
                </a:gridCol>
              </a:tblGrid>
              <a:tr h="4384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DESINENZE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739379959"/>
                  </a:ext>
                </a:extLst>
              </a:tr>
              <a:tr h="3117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ablativo singolare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-ĕ</a:t>
                      </a:r>
                      <a:endParaRPr lang="it-IT" sz="1400" b="1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87887878"/>
                  </a:ext>
                </a:extLst>
              </a:tr>
              <a:tr h="3117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genitivo plurale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1" i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ŭm</a:t>
                      </a:r>
                      <a:endParaRPr lang="it-IT" sz="1400" b="1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34858026"/>
                  </a:ext>
                </a:extLst>
              </a:tr>
              <a:tr h="3028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nominativo, accusativo e vocativo plurale dei nomi neutri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-ă</a:t>
                      </a:r>
                      <a:endParaRPr lang="it-IT" sz="1400" b="1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4737909"/>
                  </a:ext>
                </a:extLst>
              </a:tr>
            </a:tbl>
          </a:graphicData>
        </a:graphic>
      </p:graphicFrame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3507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47751" y="481013"/>
            <a:ext cx="7844562" cy="6005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it-IT" altLang="it-IT" b="1" dirty="0">
                <a:ea typeface="Bradley Hand"/>
                <a:cs typeface="Bradley Hand"/>
              </a:rPr>
              <a:t>La 3a declinazione: i nomi del 1° gruppo</a:t>
            </a:r>
          </a:p>
        </p:txBody>
      </p:sp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8" y="257175"/>
            <a:ext cx="81181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200" b="1" dirty="0"/>
              <a:t>L’</a:t>
            </a:r>
            <a:r>
              <a:rPr lang="it-IT" sz="1200" b="1" i="1" dirty="0"/>
              <a:t>AMPHITHEATRUM</a:t>
            </a:r>
            <a:r>
              <a:rPr lang="it-IT" altLang="it-IT" sz="1200" b="1" dirty="0">
                <a:solidFill>
                  <a:srgbClr val="161645"/>
                </a:solidFill>
              </a:rPr>
              <a:t> </a:t>
            </a:r>
            <a:r>
              <a:rPr lang="it-IT" altLang="it-IT" sz="1200" dirty="0">
                <a:solidFill>
                  <a:srgbClr val="161645"/>
                </a:solidFill>
              </a:rPr>
              <a:t>– Lezione 20 • La 3a declinazione • Il 1° gruppo della 3a declinazione</a:t>
            </a:r>
          </a:p>
        </p:txBody>
      </p:sp>
      <p:sp>
        <p:nvSpPr>
          <p:cNvPr id="7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altLang="it-IT" sz="2800" b="1" dirty="0" smtClean="0">
              <a:solidFill>
                <a:schemeClr val="bg1"/>
              </a:solidFill>
              <a:latin typeface="Arial" panose="020B0604020202020204" pitchFamily="34" charset="0"/>
              <a:ea typeface="Bradley Hand" charset="0"/>
              <a:cs typeface="Arial" panose="020B0604020202020204" pitchFamily="34" charset="0"/>
            </a:endParaRP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Rettangolo 20"/>
          <p:cNvSpPr>
            <a:spLocks noChangeArrowheads="1"/>
          </p:cNvSpPr>
          <p:nvPr/>
        </p:nvSpPr>
        <p:spPr bwMode="auto">
          <a:xfrm>
            <a:off x="1015999" y="1484784"/>
            <a:ext cx="7876313" cy="3960000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altLang="it-IT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 maschili</a:t>
            </a:r>
          </a:p>
          <a:p>
            <a:endParaRPr lang="it-IT" altLang="it-IT" sz="16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it-IT" altLang="it-IT" sz="1600" b="1" i="1" dirty="0" err="1" smtClean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consul</a:t>
            </a:r>
            <a:r>
              <a:rPr lang="it-IT" altLang="it-IT" sz="1600" b="1" i="1" dirty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, </a:t>
            </a:r>
            <a:r>
              <a:rPr lang="it-IT" altLang="it-IT" sz="1600" b="1" i="1" dirty="0" err="1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consŭlis</a:t>
            </a:r>
            <a:r>
              <a:rPr lang="it-IT" altLang="it-IT" sz="1600" i="1" dirty="0">
                <a:latin typeface="Arial Narrow" panose="020B0606020202030204" pitchFamily="34" charset="0"/>
                <a:cs typeface="Arial" pitchFamily="34" charset="0"/>
              </a:rPr>
              <a:t>, </a:t>
            </a: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«console»</a:t>
            </a:r>
            <a:endParaRPr lang="it-IT" altLang="it-IT" sz="1600" dirty="0">
              <a:latin typeface="Arial Narrow" panose="020B0606020202030204" pitchFamily="34" charset="0"/>
              <a:cs typeface="Arial" pitchFamily="34" charset="0"/>
            </a:endParaRPr>
          </a:p>
        </p:txBody>
      </p:sp>
      <p:cxnSp>
        <p:nvCxnSpPr>
          <p:cNvPr id="13" name="Connettore diritto 12"/>
          <p:cNvCxnSpPr/>
          <p:nvPr/>
        </p:nvCxnSpPr>
        <p:spPr>
          <a:xfrm>
            <a:off x="1016000" y="1484785"/>
            <a:ext cx="0" cy="3960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837457"/>
              </p:ext>
            </p:extLst>
          </p:nvPr>
        </p:nvGraphicFramePr>
        <p:xfrm>
          <a:off x="1097078" y="2348880"/>
          <a:ext cx="7714156" cy="28688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2044">
                  <a:extLst>
                    <a:ext uri="{9D8B030D-6E8A-4147-A177-3AD203B41FA5}">
                      <a16:colId xmlns:a16="http://schemas.microsoft.com/office/drawing/2014/main" xmlns="" val="1955141703"/>
                    </a:ext>
                  </a:extLst>
                </a:gridCol>
                <a:gridCol w="3179745">
                  <a:extLst>
                    <a:ext uri="{9D8B030D-6E8A-4147-A177-3AD203B41FA5}">
                      <a16:colId xmlns:a16="http://schemas.microsoft.com/office/drawing/2014/main" xmlns="" val="221435827"/>
                    </a:ext>
                  </a:extLst>
                </a:gridCol>
                <a:gridCol w="3312367">
                  <a:extLst>
                    <a:ext uri="{9D8B030D-6E8A-4147-A177-3AD203B41FA5}">
                      <a16:colId xmlns:a16="http://schemas.microsoft.com/office/drawing/2014/main" xmlns="" val="397712858"/>
                    </a:ext>
                  </a:extLst>
                </a:gridCol>
              </a:tblGrid>
              <a:tr h="398515"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Singolare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Plurale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695437665"/>
                  </a:ext>
                </a:extLst>
              </a:tr>
              <a:tr h="398515"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nominativo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consul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	il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console 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consŭl-</a:t>
                      </a:r>
                      <a:r>
                        <a:rPr lang="it-IT" sz="1400" b="1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ēs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	i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consoli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935076594"/>
                  </a:ext>
                </a:extLst>
              </a:tr>
              <a:tr h="398515"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genitivo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consŭl-</a:t>
                      </a:r>
                      <a:r>
                        <a:rPr lang="it-IT" sz="1400" b="1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ĭs</a:t>
                      </a:r>
                      <a:r>
                        <a:rPr lang="it-IT" sz="1400" b="1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del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console 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consŭl-</a:t>
                      </a:r>
                      <a:r>
                        <a:rPr lang="it-IT" sz="1400" b="1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ŭm</a:t>
                      </a:r>
                      <a:r>
                        <a:rPr lang="it-IT" sz="1400" b="1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dei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consoli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791593002"/>
                  </a:ext>
                </a:extLst>
              </a:tr>
              <a:tr h="407713"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consŭl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1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ī </a:t>
                      </a:r>
                      <a:r>
                        <a:rPr lang="it-IT" sz="1400" b="1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		</a:t>
                      </a:r>
                      <a:r>
                        <a:rPr lang="it-IT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al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console 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consul-</a:t>
                      </a:r>
                      <a:r>
                        <a:rPr lang="it-IT" sz="1400" b="1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ĭbus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ai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consoli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015769170"/>
                  </a:ext>
                </a:extLst>
              </a:tr>
              <a:tr h="427535"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accusativo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consŭl-</a:t>
                      </a:r>
                      <a:r>
                        <a:rPr lang="it-IT" sz="1400" b="1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ĕm</a:t>
                      </a:r>
                      <a:r>
                        <a:rPr lang="it-IT" sz="1400" b="1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il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console 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consŭl-</a:t>
                      </a:r>
                      <a:r>
                        <a:rPr lang="it-IT" sz="1400" b="1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ēs</a:t>
                      </a:r>
                      <a:r>
                        <a:rPr lang="it-IT" sz="1400" b="1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	i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consoli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710982469"/>
                  </a:ext>
                </a:extLst>
              </a:tr>
              <a:tr h="398515"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consul</a:t>
                      </a:r>
                      <a:r>
                        <a:rPr lang="it-IT" sz="1400" b="1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	o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console 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consŭl-</a:t>
                      </a:r>
                      <a:r>
                        <a:rPr lang="it-IT" sz="1400" b="1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ēs</a:t>
                      </a:r>
                      <a:r>
                        <a:rPr lang="it-IT" sz="1400" b="1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	o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consoli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57155849"/>
                  </a:ext>
                </a:extLst>
              </a:tr>
              <a:tr h="439554"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ablativo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consŭl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1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ĕ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per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(con, da...) il console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consul-</a:t>
                      </a:r>
                      <a:r>
                        <a:rPr lang="it-IT" sz="1400" b="1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ĭbus</a:t>
                      </a:r>
                      <a:r>
                        <a:rPr lang="it-IT" sz="1400" b="1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per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(con, da...) i consoli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719997322"/>
                  </a:ext>
                </a:extLst>
              </a:tr>
            </a:tbl>
          </a:graphicData>
        </a:graphic>
      </p:graphicFrame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7515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8" y="257175"/>
            <a:ext cx="81181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200" b="1" dirty="0"/>
              <a:t>L’</a:t>
            </a:r>
            <a:r>
              <a:rPr lang="it-IT" sz="1200" b="1" i="1" dirty="0"/>
              <a:t>AMPHITHEATRUM</a:t>
            </a:r>
            <a:r>
              <a:rPr lang="it-IT" altLang="it-IT" sz="1200" b="1" dirty="0">
                <a:solidFill>
                  <a:srgbClr val="161645"/>
                </a:solidFill>
              </a:rPr>
              <a:t> </a:t>
            </a:r>
            <a:r>
              <a:rPr lang="it-IT" altLang="it-IT" sz="1200" dirty="0">
                <a:solidFill>
                  <a:srgbClr val="161645"/>
                </a:solidFill>
              </a:rPr>
              <a:t>– Lezione 20 • La 3a declinazione • Il 1° gruppo della 3a declinazione</a:t>
            </a: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Rettangolo 20"/>
          <p:cNvSpPr>
            <a:spLocks noChangeArrowheads="1"/>
          </p:cNvSpPr>
          <p:nvPr/>
        </p:nvSpPr>
        <p:spPr bwMode="auto">
          <a:xfrm>
            <a:off x="1015999" y="1484784"/>
            <a:ext cx="7876313" cy="3960000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altLang="it-IT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 femminili</a:t>
            </a:r>
          </a:p>
          <a:p>
            <a:endParaRPr lang="it-IT" altLang="it-IT" sz="1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it-IT" altLang="it-IT" sz="1600" b="1" i="1" dirty="0" err="1" smtClean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lex</a:t>
            </a:r>
            <a:r>
              <a:rPr lang="it-IT" altLang="it-IT" sz="1600" b="1" i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, </a:t>
            </a:r>
            <a:r>
              <a:rPr lang="it-IT" altLang="it-IT" sz="1600" b="1" i="1" dirty="0" err="1" smtClean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legis</a:t>
            </a:r>
            <a:r>
              <a:rPr lang="it-IT" altLang="it-IT" sz="1600" i="1" dirty="0" smtClean="0">
                <a:latin typeface="Arial Narrow" panose="020B0606020202030204" pitchFamily="34" charset="0"/>
                <a:cs typeface="Arial" pitchFamily="34" charset="0"/>
              </a:rPr>
              <a:t>,</a:t>
            </a: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it-IT" altLang="it-IT" sz="1600" dirty="0">
                <a:latin typeface="Arial Narrow" panose="020B0606020202030204" pitchFamily="34" charset="0"/>
                <a:cs typeface="Arial" pitchFamily="34" charset="0"/>
              </a:rPr>
              <a:t>«</a:t>
            </a: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legge»</a:t>
            </a:r>
            <a:endParaRPr lang="it-IT" altLang="it-IT" sz="1600" dirty="0">
              <a:latin typeface="Arial Narrow" panose="020B0606020202030204" pitchFamily="34" charset="0"/>
              <a:cs typeface="Arial" pitchFamily="34" charset="0"/>
            </a:endParaRPr>
          </a:p>
        </p:txBody>
      </p:sp>
      <p:cxnSp>
        <p:nvCxnSpPr>
          <p:cNvPr id="13" name="Connettore diritto 12"/>
          <p:cNvCxnSpPr/>
          <p:nvPr/>
        </p:nvCxnSpPr>
        <p:spPr>
          <a:xfrm>
            <a:off x="1016000" y="1484785"/>
            <a:ext cx="0" cy="3960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779681"/>
              </p:ext>
            </p:extLst>
          </p:nvPr>
        </p:nvGraphicFramePr>
        <p:xfrm>
          <a:off x="1103117" y="2348880"/>
          <a:ext cx="7702076" cy="28520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0595">
                  <a:extLst>
                    <a:ext uri="{9D8B030D-6E8A-4147-A177-3AD203B41FA5}">
                      <a16:colId xmlns:a16="http://schemas.microsoft.com/office/drawing/2014/main" xmlns="" val="2620582529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xmlns="" val="564361518"/>
                    </a:ext>
                  </a:extLst>
                </a:gridCol>
                <a:gridCol w="3303129">
                  <a:extLst>
                    <a:ext uri="{9D8B030D-6E8A-4147-A177-3AD203B41FA5}">
                      <a16:colId xmlns:a16="http://schemas.microsoft.com/office/drawing/2014/main" xmlns="" val="584232793"/>
                    </a:ext>
                  </a:extLst>
                </a:gridCol>
              </a:tblGrid>
              <a:tr h="4388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Singolare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Plurale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919790910"/>
                  </a:ext>
                </a:extLst>
              </a:tr>
              <a:tr h="4022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nominativo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lex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la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legge 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leg-</a:t>
                      </a:r>
                      <a:r>
                        <a:rPr lang="it-IT" sz="1400" b="1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ēs</a:t>
                      </a:r>
                      <a:r>
                        <a:rPr lang="it-IT" sz="1400" b="1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le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leggi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406932409"/>
                  </a:ext>
                </a:extLst>
              </a:tr>
              <a:tr h="4022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genitivo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leg-</a:t>
                      </a:r>
                      <a:r>
                        <a:rPr lang="it-IT" sz="1400" b="1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ĭs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della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legge 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leg-</a:t>
                      </a:r>
                      <a:r>
                        <a:rPr lang="it-IT" sz="1400" b="1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ŭm</a:t>
                      </a:r>
                      <a:r>
                        <a:rPr lang="it-IT" sz="1400" b="1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delle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leggi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797233540"/>
                  </a:ext>
                </a:extLst>
              </a:tr>
              <a:tr h="4022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leg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1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ī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alla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legge 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leg-</a:t>
                      </a:r>
                      <a:r>
                        <a:rPr lang="it-IT" sz="1400" b="1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ĭbus</a:t>
                      </a:r>
                      <a:r>
                        <a:rPr lang="it-IT" sz="1400" b="1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alle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leggi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99072995"/>
                  </a:ext>
                </a:extLst>
              </a:tr>
              <a:tr h="4022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accusativo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leg-</a:t>
                      </a:r>
                      <a:r>
                        <a:rPr lang="it-IT" sz="1400" b="1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ĕm</a:t>
                      </a:r>
                      <a:r>
                        <a:rPr lang="it-IT" sz="1400" b="1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la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legge 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leg-</a:t>
                      </a:r>
                      <a:r>
                        <a:rPr lang="it-IT" sz="1400" b="1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ēs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le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leggi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236205179"/>
                  </a:ext>
                </a:extLst>
              </a:tr>
              <a:tr h="4022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lex</a:t>
                      </a:r>
                      <a:r>
                        <a:rPr lang="it-IT" sz="1400" b="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o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legge 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leg-</a:t>
                      </a:r>
                      <a:r>
                        <a:rPr lang="it-IT" sz="1400" b="1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ēs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o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leggi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16023696"/>
                  </a:ext>
                </a:extLst>
              </a:tr>
              <a:tr h="4022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ablativo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leg</a:t>
                      </a:r>
                      <a:r>
                        <a:rPr lang="it-IT" sz="1400" b="0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1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ĕ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per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(con, da...) la legge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leg-</a:t>
                      </a:r>
                      <a:r>
                        <a:rPr lang="it-IT" sz="1400" b="1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ĭbus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per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(con, da...) le leggi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540347537"/>
                  </a:ext>
                </a:extLst>
              </a:tr>
            </a:tbl>
          </a:graphicData>
        </a:graphic>
      </p:graphicFrame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047751" y="481013"/>
            <a:ext cx="7844562" cy="6005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it-IT" altLang="it-IT" b="1" dirty="0">
                <a:ea typeface="Bradley Hand"/>
                <a:cs typeface="Bradley Hand"/>
              </a:rPr>
              <a:t>La 3a declinazione: i nomi del 1° gruppo</a:t>
            </a:r>
          </a:p>
        </p:txBody>
      </p:sp>
      <p:sp>
        <p:nvSpPr>
          <p:cNvPr id="12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altLang="it-IT" sz="2800" b="1" dirty="0" smtClean="0">
              <a:solidFill>
                <a:schemeClr val="bg1"/>
              </a:solidFill>
              <a:latin typeface="Arial" panose="020B0604020202020204" pitchFamily="34" charset="0"/>
              <a:ea typeface="Bradley Hand" charset="0"/>
              <a:cs typeface="Arial" panose="020B0604020202020204" pitchFamily="34" charset="0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3892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8" y="257175"/>
            <a:ext cx="81181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200" b="1" dirty="0"/>
              <a:t>L’</a:t>
            </a:r>
            <a:r>
              <a:rPr lang="it-IT" sz="1200" b="1" i="1" dirty="0"/>
              <a:t>AMPHITHEATRUM</a:t>
            </a:r>
            <a:r>
              <a:rPr lang="it-IT" altLang="it-IT" sz="1200" b="1" dirty="0">
                <a:solidFill>
                  <a:srgbClr val="161645"/>
                </a:solidFill>
              </a:rPr>
              <a:t> </a:t>
            </a:r>
            <a:r>
              <a:rPr lang="it-IT" altLang="it-IT" sz="1200" dirty="0">
                <a:solidFill>
                  <a:srgbClr val="161645"/>
                </a:solidFill>
              </a:rPr>
              <a:t>– Lezione 20 • La 3a declinazione • Il 1° gruppo della 3a declinazione</a:t>
            </a: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Rettangolo 20"/>
          <p:cNvSpPr>
            <a:spLocks noChangeArrowheads="1"/>
          </p:cNvSpPr>
          <p:nvPr/>
        </p:nvSpPr>
        <p:spPr bwMode="auto">
          <a:xfrm>
            <a:off x="1015999" y="1484784"/>
            <a:ext cx="7876313" cy="3924000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altLang="it-IT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 neutri</a:t>
            </a:r>
          </a:p>
          <a:p>
            <a:endParaRPr lang="it-IT" altLang="it-IT" sz="1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it-IT" altLang="it-IT" sz="1600" b="1" i="1" dirty="0" err="1" smtClean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coprus</a:t>
            </a:r>
            <a:r>
              <a:rPr lang="it-IT" altLang="it-IT" sz="1600" b="1" i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, </a:t>
            </a:r>
            <a:r>
              <a:rPr lang="it-IT" altLang="it-IT" sz="1600" b="1" i="1" dirty="0" err="1" smtClean="0">
                <a:solidFill>
                  <a:srgbClr val="C00000"/>
                </a:solidFill>
                <a:latin typeface="Arial Narrow" panose="020B0606020202030204" pitchFamily="34" charset="0"/>
                <a:cs typeface="Arial" pitchFamily="34" charset="0"/>
              </a:rPr>
              <a:t>corporis</a:t>
            </a: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, «</a:t>
            </a:r>
            <a:r>
              <a:rPr lang="it-IT" sz="1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il corpo</a:t>
            </a:r>
            <a:r>
              <a:rPr lang="it-IT" altLang="it-IT" sz="1600" dirty="0" smtClean="0">
                <a:latin typeface="Arial Narrow" panose="020B0606020202030204" pitchFamily="34" charset="0"/>
                <a:cs typeface="Arial" pitchFamily="34" charset="0"/>
              </a:rPr>
              <a:t>»</a:t>
            </a:r>
            <a:endParaRPr lang="it-IT" altLang="it-IT" sz="1600" dirty="0">
              <a:latin typeface="Arial Narrow" panose="020B0606020202030204" pitchFamily="34" charset="0"/>
              <a:cs typeface="Arial" pitchFamily="34" charset="0"/>
            </a:endParaRPr>
          </a:p>
        </p:txBody>
      </p:sp>
      <p:cxnSp>
        <p:nvCxnSpPr>
          <p:cNvPr id="13" name="Connettore diritto 12"/>
          <p:cNvCxnSpPr/>
          <p:nvPr/>
        </p:nvCxnSpPr>
        <p:spPr>
          <a:xfrm>
            <a:off x="1016000" y="1484785"/>
            <a:ext cx="0" cy="3924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396044"/>
              </p:ext>
            </p:extLst>
          </p:nvPr>
        </p:nvGraphicFramePr>
        <p:xfrm>
          <a:off x="1109156" y="2377106"/>
          <a:ext cx="7702076" cy="2852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0596">
                  <a:extLst>
                    <a:ext uri="{9D8B030D-6E8A-4147-A177-3AD203B41FA5}">
                      <a16:colId xmlns:a16="http://schemas.microsoft.com/office/drawing/2014/main" xmlns="" val="2504378375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xmlns="" val="2367254597"/>
                    </a:ext>
                  </a:extLst>
                </a:gridCol>
                <a:gridCol w="3447144">
                  <a:extLst>
                    <a:ext uri="{9D8B030D-6E8A-4147-A177-3AD203B41FA5}">
                      <a16:colId xmlns:a16="http://schemas.microsoft.com/office/drawing/2014/main" xmlns="" val="1627982126"/>
                    </a:ext>
                  </a:extLst>
                </a:gridCol>
              </a:tblGrid>
              <a:tr h="4376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Singolare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Plurale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152263974"/>
                  </a:ext>
                </a:extLst>
              </a:tr>
              <a:tr h="4011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nominativo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corpus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				il corpo 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corpor</a:t>
                      </a:r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1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ă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		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 corpi</a:t>
                      </a:r>
                      <a:endParaRPr lang="it-IT" sz="14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501555317"/>
                  </a:ext>
                </a:extLst>
              </a:tr>
              <a:tr h="4011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genitivo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corpor-</a:t>
                      </a:r>
                      <a:r>
                        <a:rPr lang="it-IT" sz="14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ĭs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			del corpo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corpor-</a:t>
                      </a:r>
                      <a:r>
                        <a:rPr lang="it-IT" sz="14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ŭm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			de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 corpi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610990557"/>
                  </a:ext>
                </a:extLst>
              </a:tr>
              <a:tr h="4011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corpor</a:t>
                      </a:r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1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ī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	al corpo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corpor-</a:t>
                      </a:r>
                      <a:r>
                        <a:rPr lang="it-IT" sz="14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ĭbus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			a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 corpi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222046630"/>
                  </a:ext>
                </a:extLst>
              </a:tr>
              <a:tr h="4011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accusativo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corpus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				il corpo 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corpor</a:t>
                      </a:r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1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ă 	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	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 corpi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756428270"/>
                  </a:ext>
                </a:extLst>
              </a:tr>
              <a:tr h="4011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corpus</a:t>
                      </a:r>
                      <a:r>
                        <a:rPr lang="it-IT" sz="1400" b="1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		o corpo 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corpor</a:t>
                      </a:r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1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ă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			o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corpi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352206013"/>
                  </a:ext>
                </a:extLst>
              </a:tr>
              <a:tr h="4087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ablativo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corpor</a:t>
                      </a:r>
                      <a:r>
                        <a:rPr lang="it-IT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1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ĕ		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	per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(con, da...) 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il corpo 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defTabSz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corpor-</a:t>
                      </a:r>
                      <a:r>
                        <a:rPr lang="it-IT" sz="14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ĭbus</a:t>
                      </a:r>
                      <a:r>
                        <a:rPr lang="it-IT" sz="140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			per </a:t>
                      </a:r>
                      <a:r>
                        <a:rPr lang="it-IT" sz="1400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(con, da...) </a:t>
                      </a:r>
                      <a:r>
                        <a:rPr lang="it-IT" sz="1400" b="0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 corpi</a:t>
                      </a:r>
                      <a:endParaRPr lang="it-I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137237382"/>
                  </a:ext>
                </a:extLst>
              </a:tr>
            </a:tbl>
          </a:graphicData>
        </a:graphic>
      </p:graphicFrame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1047751" y="481013"/>
            <a:ext cx="7844562" cy="6005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it-IT" altLang="it-IT" b="1" dirty="0">
                <a:ea typeface="Bradley Hand"/>
                <a:cs typeface="Bradley Hand"/>
              </a:rPr>
              <a:t>La 3a declinazione: i nomi del 1° gruppo</a:t>
            </a:r>
          </a:p>
        </p:txBody>
      </p:sp>
      <p:sp>
        <p:nvSpPr>
          <p:cNvPr id="12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altLang="it-IT" sz="2800" b="1" dirty="0" smtClean="0">
              <a:solidFill>
                <a:schemeClr val="bg1"/>
              </a:solidFill>
              <a:latin typeface="Arial" panose="020B0604020202020204" pitchFamily="34" charset="0"/>
              <a:ea typeface="Bradley Hand" charset="0"/>
              <a:cs typeface="Arial" panose="020B0604020202020204" pitchFamily="34" charset="0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2615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20"/>
          <p:cNvSpPr>
            <a:spLocks noChangeArrowheads="1"/>
          </p:cNvSpPr>
          <p:nvPr/>
        </p:nvSpPr>
        <p:spPr bwMode="auto">
          <a:xfrm>
            <a:off x="1025830" y="1484821"/>
            <a:ext cx="7876313" cy="1010971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194400">
              <a:spcBef>
                <a:spcPts val="600"/>
              </a:spcBef>
              <a:buClr>
                <a:schemeClr val="tx2"/>
              </a:buClr>
            </a:pP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Alcuni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nomi hanno il </a:t>
            </a:r>
            <a:r>
              <a:rPr lang="it-IT" altLang="it-IT" sz="1600" b="1" dirty="0">
                <a:latin typeface="Arial" pitchFamily="34" charset="0"/>
                <a:cs typeface="Arial" pitchFamily="34" charset="0"/>
              </a:rPr>
              <a:t>genitivo plurale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in </a:t>
            </a:r>
            <a:r>
              <a:rPr lang="it-IT" altLang="it-IT" sz="16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it-IT" altLang="it-IT" sz="16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ium</a:t>
            </a:r>
            <a:r>
              <a:rPr lang="it-IT" altLang="it-IT" sz="16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(e non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in </a:t>
            </a:r>
            <a:r>
              <a:rPr lang="it-IT" altLang="it-IT" sz="1600" b="1" i="1" dirty="0">
                <a:latin typeface="Arial" pitchFamily="34" charset="0"/>
                <a:cs typeface="Arial" pitchFamily="34" charset="0"/>
              </a:rPr>
              <a:t>-</a:t>
            </a:r>
            <a:r>
              <a:rPr lang="it-IT" altLang="it-IT" sz="1600" b="1" i="1" dirty="0" err="1">
                <a:latin typeface="Arial" pitchFamily="34" charset="0"/>
                <a:cs typeface="Arial" pitchFamily="34" charset="0"/>
              </a:rPr>
              <a:t>um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). Per esempio: </a:t>
            </a:r>
            <a:endParaRPr lang="it-IT" altLang="it-IT" sz="1600" dirty="0">
              <a:latin typeface="Arial" pitchFamily="34" charset="0"/>
              <a:cs typeface="Arial" pitchFamily="34" charset="0"/>
            </a:endParaRPr>
          </a:p>
          <a:p>
            <a:pPr defTabSz="194400">
              <a:spcBef>
                <a:spcPts val="600"/>
              </a:spcBef>
              <a:buClr>
                <a:schemeClr val="tx2"/>
              </a:buClr>
            </a:pPr>
            <a:r>
              <a:rPr lang="it-IT" altLang="it-IT" sz="1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•	</a:t>
            </a:r>
            <a:r>
              <a:rPr lang="it-IT" altLang="it-IT" sz="16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ius</a:t>
            </a:r>
            <a:r>
              <a:rPr lang="it-IT" altLang="it-IT" sz="1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it-IT" altLang="it-IT" sz="16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iuris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, 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neutro,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«diritto»</a:t>
            </a:r>
          </a:p>
          <a:p>
            <a:pPr defTabSz="194400">
              <a:spcBef>
                <a:spcPts val="600"/>
              </a:spcBef>
              <a:buClr>
                <a:schemeClr val="tx2"/>
              </a:buClr>
            </a:pPr>
            <a:r>
              <a:rPr lang="it-IT" altLang="it-IT" sz="1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•	</a:t>
            </a:r>
            <a:r>
              <a:rPr lang="it-IT" altLang="it-IT" sz="16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plebs</a:t>
            </a:r>
            <a:r>
              <a:rPr lang="it-IT" altLang="it-IT" sz="1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it-IT" altLang="it-IT" sz="16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plebis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, 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femminile, </a:t>
            </a:r>
            <a:r>
              <a:rPr lang="it-IT" altLang="it-IT" sz="1600" dirty="0">
                <a:latin typeface="Arial" pitchFamily="34" charset="0"/>
                <a:cs typeface="Arial" pitchFamily="34" charset="0"/>
              </a:rPr>
              <a:t>«plebe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».</a:t>
            </a:r>
            <a:endParaRPr lang="it-IT" altLang="it-IT" sz="1600" dirty="0">
              <a:latin typeface="Arial" pitchFamily="34" charset="0"/>
              <a:cs typeface="Arial" pitchFamily="34" charset="0"/>
            </a:endParaRPr>
          </a:p>
          <a:p>
            <a:pPr defTabSz="194400"/>
            <a:endParaRPr lang="it-IT" altLang="it-IT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47751" y="481013"/>
            <a:ext cx="8012112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it-IT" altLang="it-IT" sz="2800" b="1" dirty="0" smtClean="0">
                <a:ea typeface="Bradley Hand"/>
                <a:cs typeface="Bradley Hand"/>
              </a:rPr>
              <a:t>I nomi del 1° gruppo</a:t>
            </a:r>
            <a:r>
              <a:rPr lang="it-IT" altLang="it-IT" sz="2800" b="1" smtClean="0">
                <a:ea typeface="Bradley Hand"/>
                <a:cs typeface="Bradley Hand"/>
              </a:rPr>
              <a:t>: particolarità</a:t>
            </a:r>
            <a:endParaRPr lang="it-IT" altLang="it-IT" sz="2800" b="1" dirty="0">
              <a:ea typeface="Bradley Hand"/>
              <a:cs typeface="Bradley Hand"/>
            </a:endParaRPr>
          </a:p>
        </p:txBody>
      </p:sp>
      <p:sp>
        <p:nvSpPr>
          <p:cNvPr id="6" name="CasellaDiTesto 11"/>
          <p:cNvSpPr txBox="1">
            <a:spLocks noChangeArrowheads="1"/>
          </p:cNvSpPr>
          <p:nvPr/>
        </p:nvSpPr>
        <p:spPr bwMode="auto">
          <a:xfrm>
            <a:off x="414338" y="257175"/>
            <a:ext cx="81181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200" b="1" dirty="0"/>
              <a:t>L’</a:t>
            </a:r>
            <a:r>
              <a:rPr lang="it-IT" sz="1200" b="1" i="1" dirty="0"/>
              <a:t>AMPHITHEATRUM</a:t>
            </a:r>
            <a:r>
              <a:rPr lang="it-IT" altLang="it-IT" sz="1200" b="1" dirty="0">
                <a:solidFill>
                  <a:srgbClr val="161645"/>
                </a:solidFill>
              </a:rPr>
              <a:t> </a:t>
            </a:r>
            <a:r>
              <a:rPr lang="it-IT" altLang="it-IT" sz="1200" dirty="0">
                <a:solidFill>
                  <a:srgbClr val="161645"/>
                </a:solidFill>
              </a:rPr>
              <a:t>– Lezione 20 • La 3a declinazione • Il 1° gruppo della 3a declinazione</a:t>
            </a:r>
          </a:p>
        </p:txBody>
      </p:sp>
      <p:sp>
        <p:nvSpPr>
          <p:cNvPr id="7" name="Rettangolo 1"/>
          <p:cNvSpPr>
            <a:spLocks noChangeArrowheads="1"/>
          </p:cNvSpPr>
          <p:nvPr/>
        </p:nvSpPr>
        <p:spPr bwMode="auto">
          <a:xfrm>
            <a:off x="490538" y="635000"/>
            <a:ext cx="525462" cy="5683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altLang="it-I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Bradley Hand" charset="0"/>
                <a:cs typeface="Arial" panose="020B0604020202020204" pitchFamily="34" charset="0"/>
              </a:rPr>
              <a:t>3</a:t>
            </a: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74613" y="635000"/>
            <a:ext cx="8985250" cy="0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Rettangolo 20"/>
          <p:cNvSpPr>
            <a:spLocks noChangeArrowheads="1"/>
          </p:cNvSpPr>
          <p:nvPr/>
        </p:nvSpPr>
        <p:spPr bwMode="auto">
          <a:xfrm>
            <a:off x="1015999" y="3068960"/>
            <a:ext cx="7876313" cy="2772000"/>
          </a:xfrm>
          <a:prstGeom prst="rect">
            <a:avLst/>
          </a:prstGeom>
          <a:solidFill>
            <a:srgbClr val="8DDFF9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</a:pP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Il sostantivo neutro </a:t>
            </a:r>
            <a:r>
              <a:rPr lang="it-IT" altLang="it-IT" sz="1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iter, </a:t>
            </a:r>
            <a:r>
              <a:rPr lang="it-IT" altLang="it-IT" sz="16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itineris</a:t>
            </a:r>
            <a:r>
              <a:rPr lang="it-IT" altLang="it-IT" sz="1600" i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it-IT" altLang="it-IT" sz="1600" dirty="0" smtClean="0">
                <a:latin typeface="Arial" pitchFamily="34" charset="0"/>
                <a:cs typeface="Arial" pitchFamily="34" charset="0"/>
              </a:rPr>
              <a:t> «viaggio» forma </a:t>
            </a:r>
            <a:r>
              <a:rPr lang="it-IT" alt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tutti </a:t>
            </a:r>
            <a:r>
              <a:rPr lang="it-IT" alt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i casi </a:t>
            </a:r>
            <a:r>
              <a:rPr lang="it-IT" altLang="it-IT" sz="1600" dirty="0">
                <a:latin typeface="Arial" panose="020B0604020202020204" pitchFamily="34" charset="0"/>
                <a:cs typeface="Arial" panose="020B0604020202020204" pitchFamily="34" charset="0"/>
              </a:rPr>
              <a:t>dal</a:t>
            </a:r>
            <a:r>
              <a:rPr lang="it-IT" alt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 tema </a:t>
            </a:r>
            <a:r>
              <a:rPr lang="it-IT" altLang="it-IT" sz="1600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itiner</a:t>
            </a:r>
            <a:r>
              <a:rPr lang="it-IT" altLang="it-IT" sz="1600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altLang="it-IT" sz="1600" spc="-3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altLang="it-IT" sz="1600" spc="-30" dirty="0">
                <a:latin typeface="Arial" panose="020B0604020202020204" pitchFamily="34" charset="0"/>
                <a:cs typeface="Arial" panose="020B0604020202020204" pitchFamily="34" charset="0"/>
              </a:rPr>
              <a:t>tranne il nominativo, l’accusativo e il vocativo singolare</a:t>
            </a:r>
            <a:r>
              <a:rPr lang="it-IT" altLang="it-IT" sz="1600" spc="-3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it-IT" altLang="it-IT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Connettore diritto 12"/>
          <p:cNvCxnSpPr/>
          <p:nvPr/>
        </p:nvCxnSpPr>
        <p:spPr>
          <a:xfrm>
            <a:off x="1016000" y="1484785"/>
            <a:ext cx="0" cy="4356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85366"/>
              </p:ext>
            </p:extLst>
          </p:nvPr>
        </p:nvGraphicFramePr>
        <p:xfrm>
          <a:off x="1047751" y="3789040"/>
          <a:ext cx="5326604" cy="19739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8172">
                  <a:extLst>
                    <a:ext uri="{9D8B030D-6E8A-4147-A177-3AD203B41FA5}">
                      <a16:colId xmlns:a16="http://schemas.microsoft.com/office/drawing/2014/main" xmlns="" val="4065870136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2103047875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xmlns="" val="2931746513"/>
                    </a:ext>
                  </a:extLst>
                </a:gridCol>
              </a:tblGrid>
              <a:tr h="3037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Singolare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Plurale </a:t>
                      </a:r>
                      <a:endParaRPr lang="it-I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614975841"/>
                  </a:ext>
                </a:extLst>
              </a:tr>
              <a:tr h="2783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nominativo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iter</a:t>
                      </a:r>
                      <a:r>
                        <a:rPr lang="it-IT" sz="1400" b="1" i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400" b="1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itiner</a:t>
                      </a:r>
                      <a:r>
                        <a:rPr lang="it-IT" sz="1400" b="0" i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1" i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ă</a:t>
                      </a:r>
                      <a:endParaRPr lang="it-IT" sz="1400" b="1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270006533"/>
                  </a:ext>
                </a:extLst>
              </a:tr>
              <a:tr h="2783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genitivo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itiner-</a:t>
                      </a:r>
                      <a:r>
                        <a:rPr lang="it-IT" sz="1400" b="1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ĭs</a:t>
                      </a:r>
                      <a:r>
                        <a:rPr lang="it-IT" sz="1400" b="1" i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400" b="1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itiner-</a:t>
                      </a:r>
                      <a:r>
                        <a:rPr lang="it-IT" sz="1400" b="1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ŭm</a:t>
                      </a:r>
                      <a:endParaRPr lang="it-IT" sz="1400" b="1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725612339"/>
                  </a:ext>
                </a:extLst>
              </a:tr>
              <a:tr h="2783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itiner</a:t>
                      </a:r>
                      <a:r>
                        <a:rPr lang="it-IT" sz="1400" b="0" i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1" i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ī </a:t>
                      </a:r>
                      <a:endParaRPr lang="it-IT" sz="1400" b="1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itiner-</a:t>
                      </a:r>
                      <a:r>
                        <a:rPr lang="it-IT" sz="1400" b="1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ĭbus</a:t>
                      </a:r>
                      <a:endParaRPr lang="it-IT" sz="1400" b="1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91565145"/>
                  </a:ext>
                </a:extLst>
              </a:tr>
              <a:tr h="2783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accusativo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iter </a:t>
                      </a:r>
                      <a:endParaRPr lang="it-IT" sz="1400" b="0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itiner</a:t>
                      </a:r>
                      <a:r>
                        <a:rPr lang="it-IT" sz="1400" b="0" i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1" i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ă</a:t>
                      </a:r>
                      <a:endParaRPr lang="it-IT" sz="1400" b="1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09219413"/>
                  </a:ext>
                </a:extLst>
              </a:tr>
              <a:tr h="2783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iter </a:t>
                      </a:r>
                      <a:endParaRPr lang="it-IT" sz="1400" b="0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itiner</a:t>
                      </a:r>
                      <a:r>
                        <a:rPr lang="it-IT" sz="1400" b="0" i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1" i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ă</a:t>
                      </a:r>
                      <a:endParaRPr lang="it-IT" sz="1400" b="1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158315898"/>
                  </a:ext>
                </a:extLst>
              </a:tr>
              <a:tr h="2783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ablativo </a:t>
                      </a:r>
                      <a:endParaRPr lang="it-IT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itiner</a:t>
                      </a:r>
                      <a:r>
                        <a:rPr lang="it-IT" sz="1400" b="0" i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400" b="1" i="1" dirty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ĕ </a:t>
                      </a:r>
                      <a:endParaRPr lang="it-IT" sz="1400" b="1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0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itiner-</a:t>
                      </a:r>
                      <a:r>
                        <a:rPr lang="it-IT" sz="1400" b="1" i="1" dirty="0" err="1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ĭbus</a:t>
                      </a:r>
                      <a:endParaRPr lang="it-IT" sz="1400" b="1" i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162084657"/>
                  </a:ext>
                </a:extLst>
              </a:tr>
            </a:tbl>
          </a:graphicData>
        </a:graphic>
      </p:graphicFrame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LL © Zanichelli editore 2017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112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1771</TotalTime>
  <Words>705</Words>
  <Application>Microsoft Macintosh PowerPoint</Application>
  <PresentationFormat>Presentazione su schermo (4:3)</PresentationFormat>
  <Paragraphs>222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asus</dc:creator>
  <cp:lastModifiedBy>Andrea</cp:lastModifiedBy>
  <cp:revision>326</cp:revision>
  <dcterms:created xsi:type="dcterms:W3CDTF">2017-04-21T06:11:22Z</dcterms:created>
  <dcterms:modified xsi:type="dcterms:W3CDTF">2017-08-29T13:48:26Z</dcterms:modified>
</cp:coreProperties>
</file>