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68" r:id="rId3"/>
    <p:sldId id="269" r:id="rId4"/>
    <p:sldId id="270" r:id="rId5"/>
    <p:sldId id="271" r:id="rId6"/>
    <p:sldId id="272" r:id="rId7"/>
    <p:sldId id="27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866600"/>
    <a:srgbClr val="FFF1C5"/>
    <a:srgbClr val="9A7500"/>
    <a:srgbClr val="C49500"/>
    <a:srgbClr val="00823B"/>
    <a:srgbClr val="E9EFF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5EA48-969D-0A4B-8D9B-E0F4D0C8C9F9}" type="datetimeFigureOut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87D5A-BBBD-5B45-8EBE-5EB4640252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39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3471-B669-42B7-B61D-8C6A191F521D}" type="datetimeFigureOut">
              <a:rPr lang="it-IT" smtClean="0"/>
              <a:pPr/>
              <a:t>29/08/17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B7ED3-6CFD-46A8-BBE4-17F01A75ED8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10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343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31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995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505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888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488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17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B5D4-3720-BC48-BA66-950E9B843838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7968-D93B-2747-803A-78D5AEF1C6F4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7658-3474-B541-B1A4-281B3D850E03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8A5E-06FA-874C-91E0-8751E06A07D3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723E-251B-EE4A-91B3-B5EA0DCDB394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54EF-0E29-114D-A0C0-0BAB2CC2EB7A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443-79F1-574C-8B0C-A4EBDC77A03C}" type="datetime1">
              <a:rPr lang="it-IT" smtClean="0"/>
              <a:t>29/08/17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486-4868-0744-875A-645E7FDC0CBF}" type="datetime1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96A4-1616-F946-81CB-2538FB2A686C}" type="datetime1">
              <a:rPr lang="it-IT" smtClean="0"/>
              <a:t>29/08/17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DBE2-7ADB-4A46-96AB-7026F4AA8260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AEF7-7DF6-234A-989D-E88474257179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B1C6C-D1AC-124D-BEF7-BC48EC4E29A9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5922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20"/>
          <p:cNvSpPr>
            <a:spLocks noChangeArrowheads="1"/>
          </p:cNvSpPr>
          <p:nvPr/>
        </p:nvSpPr>
        <p:spPr bwMode="auto">
          <a:xfrm>
            <a:off x="1015279" y="4493217"/>
            <a:ext cx="7515718" cy="432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dirty="0">
                <a:latin typeface="Arial" pitchFamily="34" charset="0"/>
                <a:cs typeface="Arial" pitchFamily="34" charset="0"/>
              </a:rPr>
              <a:t>I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nomi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della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3a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declinazione possono presentare un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20"/>
          <p:cNvSpPr>
            <a:spLocks noChangeArrowheads="1"/>
          </p:cNvSpPr>
          <p:nvPr/>
        </p:nvSpPr>
        <p:spPr bwMode="auto">
          <a:xfrm>
            <a:off x="1016722" y="2420936"/>
            <a:ext cx="7515718" cy="432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Si caratterizza per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La 3a </a:t>
            </a: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declinazione</a:t>
            </a:r>
            <a:endParaRPr kumimoji="0" lang="it-IT" altLang="it-IT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 smtClean="0"/>
              <a:t>L’</a:t>
            </a:r>
            <a:r>
              <a:rPr lang="it-IT" sz="1200" b="1" i="1" dirty="0" smtClean="0"/>
              <a:t>AMPHITHEATRUM</a:t>
            </a:r>
            <a:r>
              <a:rPr lang="it-IT" altLang="it-IT" sz="1200" b="1" dirty="0" smtClean="0">
                <a:solidFill>
                  <a:srgbClr val="161645"/>
                </a:solidFill>
              </a:rPr>
              <a:t> </a:t>
            </a:r>
            <a:r>
              <a:rPr lang="it-IT" altLang="it-IT" sz="1200" dirty="0" smtClean="0">
                <a:solidFill>
                  <a:srgbClr val="161645"/>
                </a:solidFill>
              </a:rPr>
              <a:t>– </a:t>
            </a:r>
            <a:r>
              <a:rPr lang="it-IT" altLang="it-IT" sz="1200" dirty="0">
                <a:solidFill>
                  <a:srgbClr val="161645"/>
                </a:solidFill>
              </a:rPr>
              <a:t>Lezione </a:t>
            </a:r>
            <a:r>
              <a:rPr lang="it-IT" altLang="it-IT" sz="1200" dirty="0" smtClean="0">
                <a:solidFill>
                  <a:srgbClr val="161645"/>
                </a:solidFill>
              </a:rPr>
              <a:t>20 </a:t>
            </a:r>
            <a:r>
              <a:rPr lang="it-IT" altLang="it-IT" sz="1200" dirty="0">
                <a:solidFill>
                  <a:srgbClr val="161645"/>
                </a:solidFill>
              </a:rPr>
              <a:t>• </a:t>
            </a:r>
            <a:r>
              <a:rPr lang="it-IT" altLang="it-IT" sz="1200" dirty="0" smtClean="0">
                <a:solidFill>
                  <a:srgbClr val="161645"/>
                </a:solidFill>
              </a:rPr>
              <a:t>La 3a declinazione • Il 1° gruppo della 3a declinazione</a:t>
            </a:r>
            <a:endParaRPr lang="it-IT" altLang="it-IT" sz="1200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+mj-lt"/>
                <a:ea typeface="Bradley Hand" charset="0"/>
                <a:cs typeface="Bradley Hand" charset="0"/>
              </a:rPr>
              <a:t>1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6000" y="1484784"/>
            <a:ext cx="7516462" cy="648071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dirty="0">
                <a:latin typeface="Arial" pitchFamily="34" charset="0"/>
                <a:cs typeface="Arial" pitchFamily="34" charset="0"/>
              </a:rPr>
              <a:t>Alla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3a 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declinazione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appartiene una vasta gamma di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sostantivi maschili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femminili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neutri</a:t>
            </a: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28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ttangolo 20"/>
          <p:cNvSpPr>
            <a:spLocks noChangeArrowheads="1"/>
          </p:cNvSpPr>
          <p:nvPr/>
        </p:nvSpPr>
        <p:spPr bwMode="auto">
          <a:xfrm>
            <a:off x="1471445" y="2946865"/>
            <a:ext cx="5253825" cy="432000"/>
          </a:xfrm>
          <a:prstGeom prst="rect">
            <a:avLst/>
          </a:prstGeom>
          <a:solidFill>
            <a:srgbClr val="8DDFF9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l’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uscita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in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del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genitivo singolare</a:t>
            </a:r>
          </a:p>
        </p:txBody>
      </p:sp>
      <p:cxnSp>
        <p:nvCxnSpPr>
          <p:cNvPr id="4" name="Connettore diritto 3"/>
          <p:cNvCxnSpPr/>
          <p:nvPr/>
        </p:nvCxnSpPr>
        <p:spPr>
          <a:xfrm>
            <a:off x="1146746" y="3164962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866913" y="3006785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/>
          <p:cNvCxnSpPr/>
          <p:nvPr/>
        </p:nvCxnSpPr>
        <p:spPr>
          <a:xfrm>
            <a:off x="1146746" y="3693808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866913" y="3535631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0"/>
          <p:cNvSpPr>
            <a:spLocks noChangeArrowheads="1"/>
          </p:cNvSpPr>
          <p:nvPr/>
        </p:nvSpPr>
        <p:spPr bwMode="auto">
          <a:xfrm>
            <a:off x="1471445" y="3510840"/>
            <a:ext cx="5253825" cy="432000"/>
          </a:xfrm>
          <a:prstGeom prst="rect">
            <a:avLst/>
          </a:prstGeom>
          <a:solidFill>
            <a:srgbClr val="8DDFF9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la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varietà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 terminazioni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al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nominativo singolare</a:t>
            </a:r>
          </a:p>
        </p:txBody>
      </p:sp>
      <p:sp>
        <p:nvSpPr>
          <p:cNvPr id="37" name="Rettangolo 20"/>
          <p:cNvSpPr>
            <a:spLocks noChangeArrowheads="1"/>
          </p:cNvSpPr>
          <p:nvPr/>
        </p:nvSpPr>
        <p:spPr bwMode="auto">
          <a:xfrm>
            <a:off x="1449816" y="5051974"/>
            <a:ext cx="5253825" cy="432000"/>
          </a:xfrm>
          <a:prstGeom prst="rect">
            <a:avLst/>
          </a:prstGeom>
          <a:solidFill>
            <a:srgbClr val="8DDFF9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consonante</a:t>
            </a:r>
            <a:endParaRPr lang="it-IT" altLang="it-IT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Connettore diritto 37"/>
          <p:cNvCxnSpPr/>
          <p:nvPr/>
        </p:nvCxnSpPr>
        <p:spPr>
          <a:xfrm>
            <a:off x="1125117" y="5270071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845284" y="5111894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diritto 39"/>
          <p:cNvCxnSpPr/>
          <p:nvPr/>
        </p:nvCxnSpPr>
        <p:spPr>
          <a:xfrm>
            <a:off x="1125117" y="5798917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Ovale 40"/>
          <p:cNvSpPr/>
          <p:nvPr/>
        </p:nvSpPr>
        <p:spPr>
          <a:xfrm>
            <a:off x="845284" y="5640740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20"/>
          <p:cNvSpPr>
            <a:spLocks noChangeArrowheads="1"/>
          </p:cNvSpPr>
          <p:nvPr/>
        </p:nvSpPr>
        <p:spPr bwMode="auto">
          <a:xfrm>
            <a:off x="1449816" y="5615949"/>
            <a:ext cx="5253825" cy="432000"/>
          </a:xfrm>
          <a:prstGeom prst="rect">
            <a:avLst/>
          </a:prstGeom>
          <a:solidFill>
            <a:srgbClr val="8DDFF9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it-IT" alt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vocale</a:t>
            </a:r>
            <a:endParaRPr lang="it-IT" altLang="it-IT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tx2"/>
              </a:buClr>
            </a:pPr>
            <a:endParaRPr lang="it-IT" altLang="it-IT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29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20"/>
          <p:cNvSpPr>
            <a:spLocks noChangeArrowheads="1"/>
          </p:cNvSpPr>
          <p:nvPr/>
        </p:nvSpPr>
        <p:spPr bwMode="auto">
          <a:xfrm>
            <a:off x="1015278" y="4797152"/>
            <a:ext cx="7562183" cy="350866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Tradizionalmente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 nomi della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3a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declinazione </a:t>
            </a:r>
            <a:r>
              <a:rPr 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 dividono in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49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 smtClean="0">
                <a:latin typeface="+mj-lt"/>
                <a:ea typeface="Bradley Hand"/>
                <a:cs typeface="Bradley Hand"/>
              </a:rPr>
              <a:t>La 3a </a:t>
            </a:r>
            <a:r>
              <a:rPr lang="it-IT" altLang="it-IT" b="1" dirty="0">
                <a:latin typeface="+mj-lt"/>
                <a:ea typeface="Bradley Hand"/>
                <a:cs typeface="Bradley Hand"/>
              </a:rPr>
              <a:t>declinazione</a:t>
            </a:r>
            <a:endParaRPr kumimoji="0" lang="it-IT" altLang="it-IT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20 • La 3a declinazione • Il 1° gruppo della 3a declinazione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+mj-lt"/>
              <a:ea typeface="Bradley Hand" charset="0"/>
              <a:cs typeface="Bradley Hand" charset="0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279" y="1481805"/>
            <a:ext cx="7562184" cy="2955308"/>
          </a:xfrm>
          <a:prstGeom prst="rect">
            <a:avLst/>
          </a:prstGeom>
          <a:solidFill>
            <a:srgbClr val="D0D8E8">
              <a:alpha val="7960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altLang="it-IT" sz="14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endParaRPr lang="it-IT" altLang="it-IT" sz="1400" dirty="0">
              <a:latin typeface="Arial Narrow" panose="020B0606020202030204" pitchFamily="34" charset="0"/>
              <a:cs typeface="Arial" pitchFamily="34" charset="0"/>
            </a:endParaRPr>
          </a:p>
          <a:p>
            <a:endParaRPr lang="it-IT" altLang="it-IT" sz="14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endParaRPr lang="it-IT" altLang="it-IT" sz="1400" dirty="0">
              <a:latin typeface="Arial Narrow" panose="020B0606020202030204" pitchFamily="34" charset="0"/>
              <a:cs typeface="Arial" pitchFamily="34" charset="0"/>
            </a:endParaRPr>
          </a:p>
          <a:p>
            <a:endParaRPr lang="it-IT" altLang="it-IT" sz="14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endParaRPr lang="it-IT" altLang="it-IT" sz="1400" dirty="0">
              <a:latin typeface="Arial Narrow" panose="020B0606020202030204" pitchFamily="34" charset="0"/>
              <a:cs typeface="Arial" pitchFamily="34" charset="0"/>
            </a:endParaRPr>
          </a:p>
          <a:p>
            <a:endParaRPr lang="it-IT" altLang="it-IT" sz="14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endParaRPr lang="it-IT" altLang="it-IT" sz="1400" dirty="0">
              <a:latin typeface="Arial Narrow" panose="020B0606020202030204" pitchFamily="34" charset="0"/>
              <a:cs typeface="Arial" pitchFamily="34" charset="0"/>
            </a:endParaRPr>
          </a:p>
          <a:p>
            <a:endParaRPr lang="it-IT" altLang="it-IT" sz="14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endParaRPr lang="it-IT" altLang="it-IT" sz="1400" dirty="0">
              <a:latin typeface="Arial Narrow" panose="020B0606020202030204" pitchFamily="34" charset="0"/>
              <a:cs typeface="Arial" pitchFamily="34" charset="0"/>
            </a:endParaRPr>
          </a:p>
          <a:p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Nel </a:t>
            </a:r>
            <a:r>
              <a:rPr lang="it-IT" altLang="it-IT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plurale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dei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nomi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maschili e femminili 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alcuni casi presentano una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uguale desinenza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:</a:t>
            </a:r>
          </a:p>
          <a:p>
            <a:pPr defTabSz="180000">
              <a:spcBef>
                <a:spcPts val="300"/>
              </a:spcBef>
            </a:pP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		</a:t>
            </a:r>
            <a:r>
              <a:rPr lang="it-IT" altLang="it-IT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-</a:t>
            </a:r>
            <a:r>
              <a:rPr lang="it-IT" altLang="it-IT" sz="1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ēs</a:t>
            </a:r>
            <a:r>
              <a:rPr lang="it-IT" altLang="it-IT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	al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nominativo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accusativo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 e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vocativo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plurale</a:t>
            </a:r>
          </a:p>
          <a:p>
            <a:pPr defTabSz="180000">
              <a:spcBef>
                <a:spcPts val="300"/>
              </a:spcBef>
            </a:pP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		</a:t>
            </a:r>
            <a:r>
              <a:rPr lang="it-IT" altLang="it-IT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-</a:t>
            </a:r>
            <a:r>
              <a:rPr lang="it-IT" altLang="it-IT" sz="1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ĭbus</a:t>
            </a:r>
            <a:r>
              <a:rPr lang="it-IT" altLang="it-IT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	al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dativo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 e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ablativo</a:t>
            </a:r>
            <a:r>
              <a:rPr lang="it-IT" altLang="it-IT" sz="1400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400" b="1" dirty="0" smtClean="0">
                <a:latin typeface="Arial Narrow" panose="020B0606020202030204" pitchFamily="34" charset="0"/>
                <a:cs typeface="Arial" pitchFamily="34" charset="0"/>
              </a:rPr>
              <a:t>plurale</a:t>
            </a:r>
            <a:endParaRPr lang="it-IT" altLang="it-IT" sz="14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680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ttangolo 20"/>
          <p:cNvSpPr>
            <a:spLocks noChangeArrowheads="1"/>
          </p:cNvSpPr>
          <p:nvPr/>
        </p:nvSpPr>
        <p:spPr bwMode="auto">
          <a:xfrm>
            <a:off x="1475655" y="5301208"/>
            <a:ext cx="6336705" cy="563974"/>
          </a:xfrm>
          <a:prstGeom prst="rect">
            <a:avLst/>
          </a:prstGeom>
          <a:solidFill>
            <a:srgbClr val="8DDFF9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80000"/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parisillabi 			</a:t>
            </a:r>
            <a:r>
              <a:rPr lang="it-IT" sz="1600" dirty="0">
                <a:latin typeface="Arial Narrow" panose="020B0606020202030204" pitchFamily="34" charset="0"/>
                <a:cs typeface="Arial" panose="020B0604020202020204" pitchFamily="34" charset="0"/>
              </a:rPr>
              <a:t>se al genitivo singolare </a:t>
            </a:r>
            <a:r>
              <a:rPr lang="it-IT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hanno </a:t>
            </a:r>
            <a:r>
              <a:rPr lang="it-IT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lo stesso numero di sillabe </a:t>
            </a:r>
            <a:endParaRPr lang="it-IT" sz="16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defTabSz="180000"/>
            <a:r>
              <a:rPr lang="it-IT" sz="1600" dirty="0"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it-IT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						rispetto </a:t>
            </a:r>
            <a:r>
              <a:rPr lang="it-IT" sz="1600" dirty="0">
                <a:latin typeface="Arial Narrow" panose="020B0606020202030204" pitchFamily="34" charset="0"/>
                <a:cs typeface="Arial" panose="020B0604020202020204" pitchFamily="34" charset="0"/>
              </a:rPr>
              <a:t>al nominativo singolare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1150957" y="5519305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871124" y="5361128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/>
          <p:cNvCxnSpPr/>
          <p:nvPr/>
        </p:nvCxnSpPr>
        <p:spPr>
          <a:xfrm>
            <a:off x="1150957" y="6182561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871124" y="6024384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0"/>
          <p:cNvSpPr>
            <a:spLocks noChangeArrowheads="1"/>
          </p:cNvSpPr>
          <p:nvPr/>
        </p:nvSpPr>
        <p:spPr bwMode="auto">
          <a:xfrm>
            <a:off x="1475656" y="5999592"/>
            <a:ext cx="6336704" cy="560769"/>
          </a:xfrm>
          <a:prstGeom prst="rect">
            <a:avLst/>
          </a:prstGeom>
          <a:solidFill>
            <a:srgbClr val="8DDFF9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80000"/>
            <a:r>
              <a:rPr 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imparisillabi</a:t>
            </a:r>
            <a:r>
              <a:rPr lang="it-IT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		</a:t>
            </a:r>
            <a:r>
              <a:rPr lang="it-IT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se </a:t>
            </a:r>
            <a:r>
              <a:rPr lang="it-IT" sz="1600" dirty="0">
                <a:latin typeface="Arial Narrow" panose="020B0606020202030204" pitchFamily="34" charset="0"/>
                <a:cs typeface="Arial" panose="020B0604020202020204" pitchFamily="34" charset="0"/>
              </a:rPr>
              <a:t>al genitivo singolare </a:t>
            </a:r>
            <a:r>
              <a:rPr lang="it-IT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hanno </a:t>
            </a:r>
            <a:r>
              <a:rPr lang="it-IT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un numero maggiore di sillabe 								</a:t>
            </a:r>
            <a:r>
              <a:rPr lang="it-IT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rispetto </a:t>
            </a:r>
            <a:r>
              <a:rPr lang="it-IT" sz="1600" dirty="0">
                <a:latin typeface="Arial Narrow" panose="020B0606020202030204" pitchFamily="34" charset="0"/>
                <a:cs typeface="Arial" panose="020B0604020202020204" pitchFamily="34" charset="0"/>
              </a:rPr>
              <a:t>al nominativo singolare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381722"/>
              </p:ext>
            </p:extLst>
          </p:nvPr>
        </p:nvGraphicFramePr>
        <p:xfrm>
          <a:off x="1047751" y="1496239"/>
          <a:ext cx="7529711" cy="1985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3076">
                  <a:extLst>
                    <a:ext uri="{9D8B030D-6E8A-4147-A177-3AD203B41FA5}">
                      <a16:colId xmlns:a16="http://schemas.microsoft.com/office/drawing/2014/main" xmlns="" val="2335397601"/>
                    </a:ext>
                  </a:extLst>
                </a:gridCol>
                <a:gridCol w="1165358">
                  <a:extLst>
                    <a:ext uri="{9D8B030D-6E8A-4147-A177-3AD203B41FA5}">
                      <a16:colId xmlns:a16="http://schemas.microsoft.com/office/drawing/2014/main" xmlns="" val="1639342575"/>
                    </a:ext>
                  </a:extLst>
                </a:gridCol>
                <a:gridCol w="1170751">
                  <a:extLst>
                    <a:ext uri="{9D8B030D-6E8A-4147-A177-3AD203B41FA5}">
                      <a16:colId xmlns:a16="http://schemas.microsoft.com/office/drawing/2014/main" xmlns="" val="550292478"/>
                    </a:ext>
                  </a:extLst>
                </a:gridCol>
                <a:gridCol w="920200">
                  <a:extLst>
                    <a:ext uri="{9D8B030D-6E8A-4147-A177-3AD203B41FA5}">
                      <a16:colId xmlns:a16="http://schemas.microsoft.com/office/drawing/2014/main" xmlns="" val="2797620613"/>
                    </a:ext>
                  </a:extLst>
                </a:gridCol>
                <a:gridCol w="970969">
                  <a:extLst>
                    <a:ext uri="{9D8B030D-6E8A-4147-A177-3AD203B41FA5}">
                      <a16:colId xmlns:a16="http://schemas.microsoft.com/office/drawing/2014/main" xmlns="" val="3196171844"/>
                    </a:ext>
                  </a:extLst>
                </a:gridCol>
                <a:gridCol w="1109680">
                  <a:extLst>
                    <a:ext uri="{9D8B030D-6E8A-4147-A177-3AD203B41FA5}">
                      <a16:colId xmlns:a16="http://schemas.microsoft.com/office/drawing/2014/main" xmlns="" val="1004329660"/>
                    </a:ext>
                  </a:extLst>
                </a:gridCol>
                <a:gridCol w="1109677">
                  <a:extLst>
                    <a:ext uri="{9D8B030D-6E8A-4147-A177-3AD203B41FA5}">
                      <a16:colId xmlns:a16="http://schemas.microsoft.com/office/drawing/2014/main" xmlns="" val="224569077"/>
                    </a:ext>
                  </a:extLst>
                </a:gridCol>
              </a:tblGrid>
              <a:tr h="234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8005265"/>
                  </a:ext>
                </a:extLst>
              </a:tr>
              <a:tr h="234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Maschile</a:t>
                      </a:r>
                      <a:endParaRPr lang="it-IT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Femminile</a:t>
                      </a:r>
                      <a:endParaRPr lang="it-IT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Neutro</a:t>
                      </a:r>
                      <a:endParaRPr lang="it-IT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Maschile</a:t>
                      </a:r>
                      <a:endParaRPr lang="it-IT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Femminile</a:t>
                      </a:r>
                      <a:endParaRPr lang="it-IT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Neutro</a:t>
                      </a:r>
                      <a:endParaRPr lang="it-IT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101851"/>
                  </a:ext>
                </a:extLst>
              </a:tr>
              <a:tr h="234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varie 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varie 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varie 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-ă/-</a:t>
                      </a:r>
                      <a:r>
                        <a:rPr lang="it-IT" sz="14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ĭă</a:t>
                      </a:r>
                      <a:endParaRPr lang="it-IT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86871793"/>
                  </a:ext>
                </a:extLst>
              </a:tr>
              <a:tr h="234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ŭm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ĭŭm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-ŭm/-ĭŭm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-ŭm/-ĭŭm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76428876"/>
                  </a:ext>
                </a:extLst>
              </a:tr>
              <a:tr h="234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-ī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-ī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-ī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-ĭbus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95588995"/>
                  </a:ext>
                </a:extLst>
              </a:tr>
              <a:tr h="290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ĕm</a:t>
                      </a: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/-</a:t>
                      </a:r>
                      <a:r>
                        <a:rPr lang="it-IT" sz="14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ĭm</a:t>
                      </a: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ĕm</a:t>
                      </a: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/-</a:t>
                      </a:r>
                      <a:r>
                        <a:rPr lang="it-IT" sz="14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ĭm</a:t>
                      </a:r>
                      <a:r>
                        <a:rPr lang="it-IT" sz="1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it-IT" sz="1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lang="it-IT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-ă/-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42746465"/>
                  </a:ext>
                </a:extLst>
              </a:tr>
              <a:tr h="295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it-IT" sz="1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lang="it-IT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it-IT" sz="1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lang="it-IT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it-IT" sz="1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lang="it-IT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it-IT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-ă/-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04985855"/>
                  </a:ext>
                </a:extLst>
              </a:tr>
              <a:tr h="224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-ĕ/-ī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-ĕ/-ī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-ĕ/-ī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30824496"/>
                  </a:ext>
                </a:extLst>
              </a:tr>
            </a:tbl>
          </a:graphicData>
        </a:graphic>
      </p:graphicFrame>
      <p:sp>
        <p:nvSpPr>
          <p:cNvPr id="10" name="Freccia a destra 9"/>
          <p:cNvSpPr/>
          <p:nvPr/>
        </p:nvSpPr>
        <p:spPr>
          <a:xfrm>
            <a:off x="1131600" y="3945183"/>
            <a:ext cx="252000" cy="180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a destra 23"/>
          <p:cNvSpPr/>
          <p:nvPr/>
        </p:nvSpPr>
        <p:spPr>
          <a:xfrm>
            <a:off x="1131600" y="4201513"/>
            <a:ext cx="252000" cy="180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21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20"/>
          <p:cNvSpPr>
            <a:spLocks noChangeArrowheads="1"/>
          </p:cNvSpPr>
          <p:nvPr/>
        </p:nvSpPr>
        <p:spPr bwMode="auto">
          <a:xfrm>
            <a:off x="1015279" y="4293096"/>
            <a:ext cx="7515718" cy="1917204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Presentano queste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caratteristiche:</a:t>
            </a:r>
            <a:endParaRPr lang="it-IT" alt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20"/>
          <p:cNvSpPr>
            <a:spLocks noChangeArrowheads="1"/>
          </p:cNvSpPr>
          <p:nvPr/>
        </p:nvSpPr>
        <p:spPr bwMode="auto">
          <a:xfrm>
            <a:off x="1016722" y="2420936"/>
            <a:ext cx="7515718" cy="432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primo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gruppo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appartengono i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nomi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La 3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a </a:t>
            </a: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declinazione: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i nomi del 1° gruppo</a:t>
            </a:r>
            <a:endParaRPr kumimoji="0" lang="it-IT" altLang="it-IT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20 • La 3a declinazione • Il 1° gruppo della 3a declinazione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6000" y="1484784"/>
            <a:ext cx="7516462" cy="648071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 sono i gruppi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in cui tradizionalmente si suddividono </a:t>
            </a:r>
          </a:p>
          <a:p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nomi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della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terza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declinazione</a:t>
            </a:r>
            <a:endParaRPr lang="it-IT" altLang="it-IT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7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ttangolo 20"/>
          <p:cNvSpPr>
            <a:spLocks noChangeArrowheads="1"/>
          </p:cNvSpPr>
          <p:nvPr/>
        </p:nvSpPr>
        <p:spPr bwMode="auto">
          <a:xfrm>
            <a:off x="1471445" y="2964475"/>
            <a:ext cx="7059552" cy="432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imparisillabi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maschili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femminili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e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neutri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it-IT" altLang="it-IT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1146746" y="3182572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866913" y="3024395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/>
          <p:cNvCxnSpPr/>
          <p:nvPr/>
        </p:nvCxnSpPr>
        <p:spPr>
          <a:xfrm>
            <a:off x="1146746" y="3693808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866913" y="3535631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0"/>
          <p:cNvSpPr>
            <a:spLocks noChangeArrowheads="1"/>
          </p:cNvSpPr>
          <p:nvPr/>
        </p:nvSpPr>
        <p:spPr bwMode="auto">
          <a:xfrm>
            <a:off x="1471445" y="3510840"/>
            <a:ext cx="7059552" cy="432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con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una sola consonante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davanti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all’uscita in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dirty="0" err="1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del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genitivo singolare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16889"/>
              </p:ext>
            </p:extLst>
          </p:nvPr>
        </p:nvGraphicFramePr>
        <p:xfrm>
          <a:off x="1138610" y="4728405"/>
          <a:ext cx="7175818" cy="1364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4918">
                  <a:extLst>
                    <a:ext uri="{9D8B030D-6E8A-4147-A177-3AD203B41FA5}">
                      <a16:colId xmlns:a16="http://schemas.microsoft.com/office/drawing/2014/main" xmlns="" val="967903125"/>
                    </a:ext>
                  </a:extLst>
                </a:gridCol>
                <a:gridCol w="1920900">
                  <a:extLst>
                    <a:ext uri="{9D8B030D-6E8A-4147-A177-3AD203B41FA5}">
                      <a16:colId xmlns:a16="http://schemas.microsoft.com/office/drawing/2014/main" xmlns="" val="1704458260"/>
                    </a:ext>
                  </a:extLst>
                </a:gridCol>
              </a:tblGrid>
              <a:tr h="438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DESINENZE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39379959"/>
                  </a:ext>
                </a:extLst>
              </a:tr>
              <a:tr h="311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singolare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-ĕ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87887878"/>
                  </a:ext>
                </a:extLst>
              </a:tr>
              <a:tr h="311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plurale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ŭm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4858026"/>
                  </a:ext>
                </a:extLst>
              </a:tr>
              <a:tr h="302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nominativo, accusativo e vocativo plurale dei nomi neutri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-ă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737909"/>
                  </a:ext>
                </a:extLst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50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00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ea typeface="Bradley Hand"/>
                <a:cs typeface="Bradley Hand"/>
              </a:rPr>
              <a:t>La 3a declinazione: i nomi del 1° gruppo</a:t>
            </a: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20 • La 3a declinazione • Il 1° gruppo della 3a declinazione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3960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maschili</a:t>
            </a:r>
          </a:p>
          <a:p>
            <a:endParaRPr lang="it-IT" altLang="it-IT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consul</a:t>
            </a:r>
            <a:r>
              <a:rPr lang="it-IT" altLang="it-IT" sz="1600" b="1" i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consŭlis</a:t>
            </a:r>
            <a:r>
              <a:rPr lang="it-IT" altLang="it-IT" sz="1600" i="1" dirty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«console»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3960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37457"/>
              </p:ext>
            </p:extLst>
          </p:nvPr>
        </p:nvGraphicFramePr>
        <p:xfrm>
          <a:off x="1097078" y="2348880"/>
          <a:ext cx="7714156" cy="2868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044">
                  <a:extLst>
                    <a:ext uri="{9D8B030D-6E8A-4147-A177-3AD203B41FA5}">
                      <a16:colId xmlns:a16="http://schemas.microsoft.com/office/drawing/2014/main" xmlns="" val="1955141703"/>
                    </a:ext>
                  </a:extLst>
                </a:gridCol>
                <a:gridCol w="3179745">
                  <a:extLst>
                    <a:ext uri="{9D8B030D-6E8A-4147-A177-3AD203B41FA5}">
                      <a16:colId xmlns:a16="http://schemas.microsoft.com/office/drawing/2014/main" xmlns="" val="221435827"/>
                    </a:ext>
                  </a:extLst>
                </a:gridCol>
                <a:gridCol w="3312367">
                  <a:extLst>
                    <a:ext uri="{9D8B030D-6E8A-4147-A177-3AD203B41FA5}">
                      <a16:colId xmlns:a16="http://schemas.microsoft.com/office/drawing/2014/main" xmlns="" val="397712858"/>
                    </a:ext>
                  </a:extLst>
                </a:gridCol>
              </a:tblGrid>
              <a:tr h="398515"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95437665"/>
                  </a:ext>
                </a:extLst>
              </a:tr>
              <a:tr h="398515"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consul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il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consŭl-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35076594"/>
                  </a:ext>
                </a:extLst>
              </a:tr>
              <a:tr h="398515"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consŭl-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del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consŭl-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ŭm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dei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91593002"/>
                  </a:ext>
                </a:extLst>
              </a:tr>
              <a:tr h="407713"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consŭl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ī </a:t>
                      </a:r>
                      <a:r>
                        <a:rPr lang="it-IT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		</a:t>
                      </a:r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al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consul-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ai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15769170"/>
                  </a:ext>
                </a:extLst>
              </a:tr>
              <a:tr h="427535"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consŭl-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ĕm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il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consŭl-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10982469"/>
                  </a:ext>
                </a:extLst>
              </a:tr>
              <a:tr h="398515"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consul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consŭl-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consoli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7155849"/>
                  </a:ext>
                </a:extLst>
              </a:tr>
              <a:tr h="439554"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consŭl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ĕ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il console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consul-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i consoli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19997322"/>
                  </a:ext>
                </a:extLst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51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20 • La 3a declinazione • Il 1° gruppo della 3a declinazione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3960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femminili</a:t>
            </a:r>
          </a:p>
          <a:p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lex</a:t>
            </a:r>
            <a:r>
              <a:rPr lang="it-IT" altLang="it-IT" sz="16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legis</a:t>
            </a:r>
            <a:r>
              <a:rPr lang="it-IT" altLang="it-IT" sz="1600" i="1" dirty="0" smtClean="0">
                <a:latin typeface="Arial Narrow" panose="020B0606020202030204" pitchFamily="34" charset="0"/>
                <a:cs typeface="Arial" pitchFamily="34" charset="0"/>
              </a:rPr>
              <a:t>,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«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legge»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3960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779681"/>
              </p:ext>
            </p:extLst>
          </p:nvPr>
        </p:nvGraphicFramePr>
        <p:xfrm>
          <a:off x="1103117" y="2348880"/>
          <a:ext cx="7702076" cy="2852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0595">
                  <a:extLst>
                    <a:ext uri="{9D8B030D-6E8A-4147-A177-3AD203B41FA5}">
                      <a16:colId xmlns:a16="http://schemas.microsoft.com/office/drawing/2014/main" xmlns="" val="2620582529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xmlns="" val="564361518"/>
                    </a:ext>
                  </a:extLst>
                </a:gridCol>
                <a:gridCol w="3303129">
                  <a:extLst>
                    <a:ext uri="{9D8B030D-6E8A-4147-A177-3AD203B41FA5}">
                      <a16:colId xmlns:a16="http://schemas.microsoft.com/office/drawing/2014/main" xmlns="" val="584232793"/>
                    </a:ext>
                  </a:extLst>
                </a:gridCol>
              </a:tblGrid>
              <a:tr h="438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19790910"/>
                  </a:ext>
                </a:extLst>
              </a:tr>
              <a:tr h="402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lex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la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le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06932409"/>
                  </a:ext>
                </a:extLst>
              </a:tr>
              <a:tr h="402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della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ŭm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delle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97233540"/>
                  </a:ext>
                </a:extLst>
              </a:tr>
              <a:tr h="402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ī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alla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alle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99072995"/>
                  </a:ext>
                </a:extLst>
              </a:tr>
              <a:tr h="402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ĕm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la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le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36205179"/>
                  </a:ext>
                </a:extLst>
              </a:tr>
              <a:tr h="402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leggi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6023696"/>
                  </a:ext>
                </a:extLst>
              </a:tr>
              <a:tr h="402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ĕ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la legge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le leggi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40347537"/>
                  </a:ext>
                </a:extLst>
              </a:tr>
            </a:tbl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00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ea typeface="Bradley Hand"/>
                <a:cs typeface="Bradley Hand"/>
              </a:rPr>
              <a:t>La 3a declinazione: i nomi del 1° gruppo</a:t>
            </a:r>
          </a:p>
        </p:txBody>
      </p:sp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892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20 • La 3a declinazione • Il 1° gruppo della 3a declinazione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3924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neutri</a:t>
            </a:r>
          </a:p>
          <a:p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coprus</a:t>
            </a:r>
            <a:r>
              <a:rPr lang="it-IT" altLang="it-IT" sz="16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corporis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, «</a:t>
            </a:r>
            <a:r>
              <a:rPr lang="it-IT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il corpo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»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392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396044"/>
              </p:ext>
            </p:extLst>
          </p:nvPr>
        </p:nvGraphicFramePr>
        <p:xfrm>
          <a:off x="1109156" y="2377106"/>
          <a:ext cx="7702076" cy="2852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0596">
                  <a:extLst>
                    <a:ext uri="{9D8B030D-6E8A-4147-A177-3AD203B41FA5}">
                      <a16:colId xmlns:a16="http://schemas.microsoft.com/office/drawing/2014/main" xmlns="" val="2504378375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367254597"/>
                    </a:ext>
                  </a:extLst>
                </a:gridCol>
                <a:gridCol w="3447144">
                  <a:extLst>
                    <a:ext uri="{9D8B030D-6E8A-4147-A177-3AD203B41FA5}">
                      <a16:colId xmlns:a16="http://schemas.microsoft.com/office/drawing/2014/main" xmlns="" val="1627982126"/>
                    </a:ext>
                  </a:extLst>
                </a:gridCol>
              </a:tblGrid>
              <a:tr h="437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52263974"/>
                  </a:ext>
                </a:extLst>
              </a:tr>
              <a:tr h="40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corpus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			il corpo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corpor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ă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	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corpi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01555317"/>
                  </a:ext>
                </a:extLst>
              </a:tr>
              <a:tr h="40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corpor-</a:t>
                      </a:r>
                      <a:r>
                        <a:rPr lang="it-IT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		del corpo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corpor-</a:t>
                      </a:r>
                      <a:r>
                        <a:rPr lang="it-IT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ŭm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		de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corpi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10990557"/>
                  </a:ext>
                </a:extLst>
              </a:tr>
              <a:tr h="40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corpor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ī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al corpo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corpor-</a:t>
                      </a:r>
                      <a:r>
                        <a:rPr lang="it-IT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		a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corpi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22046630"/>
                  </a:ext>
                </a:extLst>
              </a:tr>
              <a:tr h="40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corpus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			il corpo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corpor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ă 	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corpi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56428270"/>
                  </a:ext>
                </a:extLst>
              </a:tr>
              <a:tr h="40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corpus</a:t>
                      </a:r>
                      <a:r>
                        <a:rPr lang="it-IT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	o corpo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corpor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ă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	o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corpi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52206013"/>
                  </a:ext>
                </a:extLst>
              </a:tr>
              <a:tr h="408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corpor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ĕ		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il corpo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corpor-</a:t>
                      </a:r>
                      <a:r>
                        <a:rPr lang="it-IT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	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corpi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7237382"/>
                  </a:ext>
                </a:extLst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00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ea typeface="Bradley Hand"/>
                <a:cs typeface="Bradley Hand"/>
              </a:rPr>
              <a:t>La 3a declinazione: i nomi del 1° gruppo</a:t>
            </a:r>
          </a:p>
        </p:txBody>
      </p:sp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61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20"/>
          <p:cNvSpPr>
            <a:spLocks noChangeArrowheads="1"/>
          </p:cNvSpPr>
          <p:nvPr/>
        </p:nvSpPr>
        <p:spPr bwMode="auto">
          <a:xfrm>
            <a:off x="1025830" y="1484821"/>
            <a:ext cx="7876313" cy="1010971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94400"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Alcuni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nomi hanno il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genitivo plurale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in </a:t>
            </a:r>
            <a:r>
              <a:rPr lang="it-IT" altLang="it-IT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ium</a:t>
            </a:r>
            <a:r>
              <a:rPr lang="it-IT" altLang="it-IT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(e non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in </a:t>
            </a:r>
            <a:r>
              <a:rPr lang="it-IT" altLang="it-IT" sz="1600" b="1" i="1" dirty="0"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dirty="0" err="1">
                <a:latin typeface="Arial" pitchFamily="34" charset="0"/>
                <a:cs typeface="Arial" pitchFamily="34" charset="0"/>
              </a:rPr>
              <a:t>um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). Per esempio: 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  <a:p>
            <a:pPr defTabSz="194400"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	</a:t>
            </a:r>
            <a:r>
              <a:rPr lang="it-IT" altLang="it-IT" sz="1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ius</a:t>
            </a:r>
            <a:r>
              <a:rPr lang="it-IT" altLang="it-IT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iuris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neutro,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«diritto»</a:t>
            </a:r>
          </a:p>
          <a:p>
            <a:pPr defTabSz="194400"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	</a:t>
            </a:r>
            <a:r>
              <a:rPr lang="it-IT" altLang="it-IT" sz="1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plebs</a:t>
            </a:r>
            <a:r>
              <a:rPr lang="it-IT" altLang="it-IT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plebis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femminile,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«plebe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».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  <a:p>
            <a:pPr defTabSz="194400"/>
            <a:endParaRPr lang="it-IT" alt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 smtClean="0">
                <a:ea typeface="Bradley Hand"/>
                <a:cs typeface="Bradley Hand"/>
              </a:rPr>
              <a:t>I nomi del 1° gruppo</a:t>
            </a:r>
            <a:r>
              <a:rPr lang="it-IT" altLang="it-IT" sz="2800" b="1" smtClean="0">
                <a:ea typeface="Bradley Hand"/>
                <a:cs typeface="Bradley Hand"/>
              </a:rPr>
              <a:t>: particolarità</a:t>
            </a:r>
            <a:endParaRPr lang="it-IT" altLang="it-IT" sz="2800" b="1" dirty="0"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20 • La 3a declinazione • Il 1° gruppo della 3a declinazione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3068960"/>
            <a:ext cx="7876313" cy="2772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Il sostantivo neutro </a:t>
            </a:r>
            <a:r>
              <a:rPr lang="it-IT" altLang="it-IT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iter, </a:t>
            </a:r>
            <a:r>
              <a:rPr lang="it-IT" altLang="it-IT" sz="1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itineris</a:t>
            </a:r>
            <a:r>
              <a:rPr lang="it-IT" altLang="it-IT" sz="16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«viaggio» forma 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tutti </a:t>
            </a:r>
            <a:r>
              <a:rPr lang="it-IT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i casi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dal</a:t>
            </a:r>
            <a:r>
              <a:rPr lang="it-IT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tema </a:t>
            </a:r>
            <a:r>
              <a:rPr lang="it-IT" altLang="it-IT" sz="1600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itiner</a:t>
            </a:r>
            <a:r>
              <a:rPr lang="it-IT" altLang="it-IT" sz="1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6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1600" spc="-30" dirty="0">
                <a:latin typeface="Arial" panose="020B0604020202020204" pitchFamily="34" charset="0"/>
                <a:cs typeface="Arial" panose="020B0604020202020204" pitchFamily="34" charset="0"/>
              </a:rPr>
              <a:t>tranne il nominativo, l’accusativo e il vocativo singolare</a:t>
            </a:r>
            <a:r>
              <a:rPr lang="it-IT" altLang="it-IT" sz="16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it-IT" alt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35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5366"/>
              </p:ext>
            </p:extLst>
          </p:nvPr>
        </p:nvGraphicFramePr>
        <p:xfrm>
          <a:off x="1047751" y="3789040"/>
          <a:ext cx="5326604" cy="1973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172">
                  <a:extLst>
                    <a:ext uri="{9D8B030D-6E8A-4147-A177-3AD203B41FA5}">
                      <a16:colId xmlns:a16="http://schemas.microsoft.com/office/drawing/2014/main" xmlns="" val="406587013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10304787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931746513"/>
                    </a:ext>
                  </a:extLst>
                </a:gridCol>
              </a:tblGrid>
              <a:tr h="303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14975841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iter</a:t>
                      </a:r>
                      <a:r>
                        <a:rPr lang="it-IT" sz="1400" b="1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itiner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ă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0006533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itiner-</a:t>
                      </a:r>
                      <a:r>
                        <a:rPr lang="it-IT" sz="1400" b="1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b="1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itiner-</a:t>
                      </a:r>
                      <a:r>
                        <a:rPr lang="it-IT" sz="1400" b="1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ŭm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25612339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itiner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ī 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itiner-</a:t>
                      </a:r>
                      <a:r>
                        <a:rPr lang="it-IT" sz="1400" b="1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ĭbus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91565145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iter 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itiner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ă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9219413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iter 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itiner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ă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58315898"/>
                  </a:ext>
                </a:extLst>
              </a:tr>
              <a:tr h="278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itiner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ĕ 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itiner-</a:t>
                      </a:r>
                      <a:r>
                        <a:rPr lang="it-IT" sz="1400" b="1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ĭbus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62084657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1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705</Words>
  <Application>Microsoft Macintosh PowerPoint</Application>
  <PresentationFormat>Presentazione su schermo (4:3)</PresentationFormat>
  <Paragraphs>222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Andrea</cp:lastModifiedBy>
  <cp:revision>326</cp:revision>
  <dcterms:created xsi:type="dcterms:W3CDTF">2017-04-21T06:11:22Z</dcterms:created>
  <dcterms:modified xsi:type="dcterms:W3CDTF">2017-08-29T13:48:26Z</dcterms:modified>
</cp:coreProperties>
</file>