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7" r:id="rId2"/>
    <p:sldId id="268" r:id="rId3"/>
    <p:sldId id="269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8E8"/>
    <a:srgbClr val="866600"/>
    <a:srgbClr val="FFF1C5"/>
    <a:srgbClr val="9A7500"/>
    <a:srgbClr val="C49500"/>
    <a:srgbClr val="00823B"/>
    <a:srgbClr val="E9EFF7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45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5FE6F-66BE-9948-B6A3-9CC197275D9E}" type="datetimeFigureOut">
              <a:rPr lang="it-IT" smtClean="0"/>
              <a:t>29/08/17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F4F6B-2342-D746-98ED-0C89EF0B702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84706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23471-B669-42B7-B61D-8C6A191F521D}" type="datetimeFigureOut">
              <a:rPr lang="it-IT" smtClean="0"/>
              <a:pPr/>
              <a:t>29/08/17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B7ED3-6CFD-46A8-BBE4-17F01A75ED8A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12192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356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6583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9476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6184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8604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92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2252-8524-264B-880F-1DAAED2A8591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629C-7347-2A45-B51E-ACE290E73797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4B51-5E2A-8F4A-BF0E-1F5B71ADC2B3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0F51-84E0-504D-B121-70BB95EBECC3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C417D-EA59-8A47-BEDC-AC261C84DCDF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3971-09DE-1742-BF1C-271565049B40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8F1C-766B-314F-9224-02E4A88E35F0}" type="datetime1">
              <a:rPr lang="it-IT" smtClean="0"/>
              <a:t>29/08/17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7924-0F85-2941-B0B4-F9943D38FBB0}" type="datetime1">
              <a:rPr lang="it-IT" smtClean="0"/>
              <a:t>29/08/17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9601-39D1-E54B-B3AF-B24D1D26895D}" type="datetime1">
              <a:rPr lang="it-IT" smtClean="0"/>
              <a:t>29/08/17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1532-3D5D-D043-BD91-45999F9F986D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83E4-6D3B-014F-87CC-7CB5732D047F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93BFA-4943-8E40-A6C8-AB7C4F33B3A2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59226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ttangolo 20"/>
          <p:cNvSpPr>
            <a:spLocks noChangeArrowheads="1"/>
          </p:cNvSpPr>
          <p:nvPr/>
        </p:nvSpPr>
        <p:spPr bwMode="auto">
          <a:xfrm>
            <a:off x="1015279" y="4293096"/>
            <a:ext cx="7515718" cy="1917204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Presentano queste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caratteristiche:</a:t>
            </a:r>
            <a:endParaRPr lang="it-IT" altLang="it-IT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ttangolo 20"/>
          <p:cNvSpPr>
            <a:spLocks noChangeArrowheads="1"/>
          </p:cNvSpPr>
          <p:nvPr/>
        </p:nvSpPr>
        <p:spPr bwMode="auto">
          <a:xfrm>
            <a:off x="1016722" y="1484784"/>
            <a:ext cx="7515718" cy="432000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</a:t>
            </a:r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secondo gruppo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appartengono i </a:t>
            </a:r>
            <a:r>
              <a:rPr lang="it-IT" alt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nomi</a:t>
            </a:r>
            <a:r>
              <a:rPr lang="it-IT" alt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	</a:t>
            </a:r>
            <a:endParaRPr lang="it-IT" alt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784456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dirty="0">
                <a:latin typeface="+mj-lt"/>
                <a:ea typeface="Bradley Hand"/>
                <a:cs typeface="Bradley Hand"/>
              </a:rPr>
              <a:t>La </a:t>
            </a:r>
            <a:r>
              <a:rPr lang="it-IT" altLang="it-IT" sz="2800" b="1" dirty="0" smtClean="0">
                <a:latin typeface="+mj-lt"/>
                <a:ea typeface="Bradley Hand"/>
                <a:cs typeface="Bradley Hand"/>
              </a:rPr>
              <a:t>3a </a:t>
            </a:r>
            <a:r>
              <a:rPr lang="it-IT" altLang="it-IT" sz="2800" b="1" dirty="0">
                <a:latin typeface="+mj-lt"/>
                <a:ea typeface="Bradley Hand"/>
                <a:cs typeface="Bradley Hand"/>
              </a:rPr>
              <a:t>declinazione: </a:t>
            </a:r>
            <a:r>
              <a:rPr lang="it-IT" altLang="it-IT" sz="2800" b="1" dirty="0" smtClean="0">
                <a:latin typeface="+mj-lt"/>
                <a:ea typeface="Bradley Hand"/>
                <a:cs typeface="Bradley Hand"/>
              </a:rPr>
              <a:t>i nomi del 2° gruppo</a:t>
            </a:r>
            <a:endParaRPr kumimoji="0" lang="it-IT" altLang="it-IT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21 • Il 2° gruppo della 3a declinazione</a:t>
            </a: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+mj-lt"/>
                <a:ea typeface="Bradley Hand" charset="0"/>
                <a:cs typeface="Bradley Hand" charset="0"/>
              </a:rPr>
              <a:t>1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4716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Rettangolo 20"/>
          <p:cNvSpPr>
            <a:spLocks noChangeArrowheads="1"/>
          </p:cNvSpPr>
          <p:nvPr/>
        </p:nvSpPr>
        <p:spPr bwMode="auto">
          <a:xfrm>
            <a:off x="1471445" y="2060848"/>
            <a:ext cx="7059552" cy="432000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it-IT" altLang="it-IT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parisillabi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maschili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femminili</a:t>
            </a:r>
            <a:endParaRPr lang="it-IT" altLang="it-IT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Connettore diritto 3"/>
          <p:cNvCxnSpPr/>
          <p:nvPr/>
        </p:nvCxnSpPr>
        <p:spPr>
          <a:xfrm>
            <a:off x="1146746" y="2278945"/>
            <a:ext cx="32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Ovale 1"/>
          <p:cNvSpPr/>
          <p:nvPr/>
        </p:nvSpPr>
        <p:spPr>
          <a:xfrm>
            <a:off x="866913" y="2120768"/>
            <a:ext cx="317529" cy="312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" name="Connettore diritto 25"/>
          <p:cNvCxnSpPr/>
          <p:nvPr/>
        </p:nvCxnSpPr>
        <p:spPr>
          <a:xfrm>
            <a:off x="1146746" y="3468000"/>
            <a:ext cx="32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Ovale 26"/>
          <p:cNvSpPr/>
          <p:nvPr/>
        </p:nvSpPr>
        <p:spPr>
          <a:xfrm>
            <a:off x="866913" y="3309823"/>
            <a:ext cx="317529" cy="312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0"/>
          <p:cNvSpPr>
            <a:spLocks noChangeArrowheads="1"/>
          </p:cNvSpPr>
          <p:nvPr/>
        </p:nvSpPr>
        <p:spPr bwMode="auto">
          <a:xfrm>
            <a:off x="1471445" y="3285032"/>
            <a:ext cx="7059552" cy="432000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it-IT" altLang="it-IT" sz="1600" dirty="0">
                <a:latin typeface="Arial" pitchFamily="34" charset="0"/>
                <a:cs typeface="Arial" pitchFamily="34" charset="0"/>
              </a:rPr>
              <a:t>con </a:t>
            </a:r>
            <a:r>
              <a:rPr lang="it-IT" altLang="it-IT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due consonanti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davanti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 all’uscita in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-</a:t>
            </a:r>
            <a:r>
              <a:rPr lang="it-IT" altLang="it-IT" sz="1600" b="1" i="1" dirty="0" err="1">
                <a:latin typeface="Arial" pitchFamily="34" charset="0"/>
                <a:cs typeface="Arial" pitchFamily="34" charset="0"/>
              </a:rPr>
              <a:t>is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del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 genitivo singolare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/>
          </p:nvPr>
        </p:nvGraphicFramePr>
        <p:xfrm>
          <a:off x="1138610" y="4728405"/>
          <a:ext cx="7175818" cy="13648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4918">
                  <a:extLst>
                    <a:ext uri="{9D8B030D-6E8A-4147-A177-3AD203B41FA5}">
                      <a16:colId xmlns:a16="http://schemas.microsoft.com/office/drawing/2014/main" xmlns="" val="967903125"/>
                    </a:ext>
                  </a:extLst>
                </a:gridCol>
                <a:gridCol w="1920900">
                  <a:extLst>
                    <a:ext uri="{9D8B030D-6E8A-4147-A177-3AD203B41FA5}">
                      <a16:colId xmlns:a16="http://schemas.microsoft.com/office/drawing/2014/main" xmlns="" val="1704458260"/>
                    </a:ext>
                  </a:extLst>
                </a:gridCol>
              </a:tblGrid>
              <a:tr h="4384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DESINENZE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39379959"/>
                  </a:ext>
                </a:extLst>
              </a:tr>
              <a:tr h="3117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ablativo singolare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-ĕ</a:t>
                      </a:r>
                      <a:endParaRPr lang="it-IT" sz="14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87887878"/>
                  </a:ext>
                </a:extLst>
              </a:tr>
              <a:tr h="3117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genitivo plurale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ĭŭm</a:t>
                      </a:r>
                      <a:endParaRPr lang="it-IT" sz="14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34858026"/>
                  </a:ext>
                </a:extLst>
              </a:tr>
              <a:tr h="302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nominativo, accusativo e vocativo plurale dei nomi neutri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-ă</a:t>
                      </a:r>
                      <a:endParaRPr lang="it-IT" sz="14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4737909"/>
                  </a:ext>
                </a:extLst>
              </a:tr>
            </a:tbl>
          </a:graphicData>
        </a:graphic>
      </p:graphicFrame>
      <p:sp>
        <p:nvSpPr>
          <p:cNvPr id="17" name="Rettangolo 20"/>
          <p:cNvSpPr>
            <a:spLocks noChangeArrowheads="1"/>
          </p:cNvSpPr>
          <p:nvPr/>
        </p:nvSpPr>
        <p:spPr bwMode="auto">
          <a:xfrm>
            <a:off x="1471445" y="2492896"/>
            <a:ext cx="7059552" cy="432000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imparisillabi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maschili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femminili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 e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neutri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 </a:t>
            </a:r>
            <a:endParaRPr lang="it-IT" altLang="it-IT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2198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7844562" cy="62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b="1" dirty="0">
                <a:ea typeface="Bradley Hand"/>
                <a:cs typeface="Bradley Hand"/>
              </a:rPr>
              <a:t>La 3a declinazione: i nomi del 2° gruppo</a:t>
            </a: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21 • Il 2° gruppo della 3a declinazione</a:t>
            </a: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</a:rPr>
              <a:t> </a:t>
            </a:r>
            <a:endParaRPr lang="it-IT" altLang="it-IT" sz="2800" b="1" dirty="0" smtClean="0">
              <a:solidFill>
                <a:schemeClr val="bg1"/>
              </a:solidFill>
              <a:latin typeface="+mj-lt"/>
              <a:ea typeface="Bradley Hand" charset="0"/>
              <a:cs typeface="Bradley Hand" charset="0"/>
            </a:endParaRP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5999" y="1484784"/>
            <a:ext cx="7876313" cy="3960000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 parisillabi</a:t>
            </a:r>
          </a:p>
          <a:p>
            <a:endParaRPr lang="it-IT" altLang="it-IT" sz="16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it-IT" altLang="it-IT" sz="1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it-IT" altLang="it-IT" sz="1600" b="1" i="1" dirty="0" err="1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civis</a:t>
            </a:r>
            <a:r>
              <a:rPr lang="it-IT" altLang="it-IT" sz="1600" b="1" i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altLang="it-IT" sz="1600" b="1" i="1" dirty="0" err="1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civis</a:t>
            </a:r>
            <a:r>
              <a:rPr lang="it-IT" altLang="it-IT" sz="1600" i="1" dirty="0" smtClean="0"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maschile, «cittadino»</a:t>
            </a:r>
            <a:endParaRPr lang="it-IT" altLang="it-IT" sz="1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3960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502139"/>
              </p:ext>
            </p:extLst>
          </p:nvPr>
        </p:nvGraphicFramePr>
        <p:xfrm>
          <a:off x="1097078" y="2564904"/>
          <a:ext cx="7714155" cy="2664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2674">
                  <a:extLst>
                    <a:ext uri="{9D8B030D-6E8A-4147-A177-3AD203B41FA5}">
                      <a16:colId xmlns:a16="http://schemas.microsoft.com/office/drawing/2014/main" xmlns="" val="987017486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xmlns="" val="2689701707"/>
                    </a:ext>
                  </a:extLst>
                </a:gridCol>
                <a:gridCol w="3159113">
                  <a:extLst>
                    <a:ext uri="{9D8B030D-6E8A-4147-A177-3AD203B41FA5}">
                      <a16:colId xmlns:a16="http://schemas.microsoft.com/office/drawing/2014/main" xmlns="" val="473309658"/>
                    </a:ext>
                  </a:extLst>
                </a:gridCol>
              </a:tblGrid>
              <a:tr h="3342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Singolare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Plurale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12011382"/>
                  </a:ext>
                </a:extLst>
              </a:tr>
              <a:tr h="3899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nominativo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civ-</a:t>
                      </a:r>
                      <a:r>
                        <a:rPr lang="it-IT" sz="1400" b="0" i="1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il cittadino 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civ-</a:t>
                      </a: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ēs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i cittadini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33050563"/>
                  </a:ext>
                </a:extLst>
              </a:tr>
              <a:tr h="3899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genitivo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civ-</a:t>
                      </a: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ĭs</a:t>
                      </a: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del cittadino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civ-</a:t>
                      </a: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ĭŭm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dei cittadini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65380949"/>
                  </a:ext>
                </a:extLst>
              </a:tr>
              <a:tr h="3899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dativo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civ-</a:t>
                      </a: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ī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al cittadino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civ-</a:t>
                      </a: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ai cittadini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45073978"/>
                  </a:ext>
                </a:extLst>
              </a:tr>
              <a:tr h="3899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accusativo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civ-</a:t>
                      </a: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ĕm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il cittadino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civ-</a:t>
                      </a: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ēs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i cittadini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11706824"/>
                  </a:ext>
                </a:extLst>
              </a:tr>
              <a:tr h="3899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vocativo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civ-</a:t>
                      </a: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is</a:t>
                      </a: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o cittadino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civ-</a:t>
                      </a: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ēs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o cittadini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31361821"/>
                  </a:ext>
                </a:extLst>
              </a:tr>
              <a:tr h="3802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ablativo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civ-</a:t>
                      </a: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ĕ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per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(con, da...) il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cittadino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civ-</a:t>
                      </a: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per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(con, da...) i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cittadini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17299974"/>
                  </a:ext>
                </a:extLst>
              </a:tr>
            </a:tbl>
          </a:graphicData>
        </a:graphic>
      </p:graphicFrame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601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21 • Il 2° gruppo della 3a declinazione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5999" y="1484784"/>
            <a:ext cx="7876313" cy="3960000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Gli imparisillabi</a:t>
            </a:r>
          </a:p>
          <a:p>
            <a:endParaRPr lang="it-IT" altLang="it-IT" sz="1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it-IT" altLang="it-IT" sz="16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it-IT" altLang="it-IT" sz="1600" b="1" i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gens, </a:t>
            </a:r>
            <a:r>
              <a:rPr lang="it-IT" altLang="it-IT" sz="1600" b="1" i="1" dirty="0" err="1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gentis</a:t>
            </a:r>
            <a:r>
              <a:rPr lang="it-IT" altLang="it-IT" sz="1600" i="1" dirty="0" smtClean="0"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femminile, «stirpe»</a:t>
            </a:r>
            <a:endParaRPr lang="it-IT" altLang="it-IT" sz="1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3960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876123"/>
              </p:ext>
            </p:extLst>
          </p:nvPr>
        </p:nvGraphicFramePr>
        <p:xfrm>
          <a:off x="1077274" y="2636912"/>
          <a:ext cx="7702199" cy="25922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0719">
                  <a:extLst>
                    <a:ext uri="{9D8B030D-6E8A-4147-A177-3AD203B41FA5}">
                      <a16:colId xmlns:a16="http://schemas.microsoft.com/office/drawing/2014/main" xmlns="" val="3535476966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xmlns="" val="1271053030"/>
                    </a:ext>
                  </a:extLst>
                </a:gridCol>
                <a:gridCol w="3519152">
                  <a:extLst>
                    <a:ext uri="{9D8B030D-6E8A-4147-A177-3AD203B41FA5}">
                      <a16:colId xmlns:a16="http://schemas.microsoft.com/office/drawing/2014/main" xmlns="" val="2298398510"/>
                    </a:ext>
                  </a:extLst>
                </a:gridCol>
              </a:tblGrid>
              <a:tr h="3258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Singolare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Plurale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70563897"/>
                  </a:ext>
                </a:extLst>
              </a:tr>
              <a:tr h="380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ars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l’arte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art-</a:t>
                      </a: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ēs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le arti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73152049"/>
                  </a:ext>
                </a:extLst>
              </a:tr>
              <a:tr h="380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genitivo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art-</a:t>
                      </a: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ĭs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dell’arte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art-</a:t>
                      </a: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ĭŭm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delle arti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55230100"/>
                  </a:ext>
                </a:extLst>
              </a:tr>
              <a:tr h="380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art-ī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all’arte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art-</a:t>
                      </a: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alle arti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42831440"/>
                  </a:ext>
                </a:extLst>
              </a:tr>
              <a:tr h="380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accusativo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art-</a:t>
                      </a: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ĕm</a:t>
                      </a: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l’arte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art-</a:t>
                      </a: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ēs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le arti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49633201"/>
                  </a:ext>
                </a:extLst>
              </a:tr>
              <a:tr h="380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ars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o arte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art-</a:t>
                      </a: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ēs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o arti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67025908"/>
                  </a:ext>
                </a:extLst>
              </a:tr>
              <a:tr h="3662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art-ĕ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per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(con, da...)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l’arte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art-</a:t>
                      </a: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per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(con, da...) le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arti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37664363"/>
                  </a:ext>
                </a:extLst>
              </a:tr>
            </a:tbl>
          </a:graphicData>
        </a:graphic>
      </p:graphicFrame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047751" y="481013"/>
            <a:ext cx="7844562" cy="62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b="1" dirty="0">
                <a:ea typeface="Bradley Hand"/>
                <a:cs typeface="Bradley Hand"/>
              </a:rPr>
              <a:t>La 3a declinazione: i nomi del 2° gruppo</a:t>
            </a:r>
          </a:p>
        </p:txBody>
      </p:sp>
      <p:sp>
        <p:nvSpPr>
          <p:cNvPr id="12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</a:rPr>
              <a:t> </a:t>
            </a:r>
            <a:endParaRPr lang="it-IT" altLang="it-IT" sz="2800" b="1" dirty="0" smtClean="0">
              <a:solidFill>
                <a:schemeClr val="bg1"/>
              </a:solidFill>
              <a:latin typeface="+mj-lt"/>
              <a:ea typeface="Bradley Hand" charset="0"/>
              <a:cs typeface="Bradley Hand" charset="0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767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21 • Il 2° gruppo della 3a declinazione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5999" y="1484784"/>
            <a:ext cx="7876313" cy="3960000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 neutri</a:t>
            </a:r>
          </a:p>
          <a:p>
            <a:endParaRPr lang="it-IT" altLang="it-IT" sz="1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it-IT" altLang="it-IT" sz="16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it-IT" altLang="it-IT" sz="1600" b="1" i="1" dirty="0" err="1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os</a:t>
            </a:r>
            <a:r>
              <a:rPr lang="it-IT" altLang="it-IT" sz="1600" b="1" i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altLang="it-IT" sz="1600" b="1" i="1" dirty="0" err="1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ossis</a:t>
            </a:r>
            <a:r>
              <a:rPr lang="it-IT" altLang="it-IT" sz="1600" i="1" dirty="0" smtClean="0"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neutro, «osso»</a:t>
            </a:r>
            <a:endParaRPr lang="it-IT" altLang="it-IT" sz="1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3960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469544"/>
              </p:ext>
            </p:extLst>
          </p:nvPr>
        </p:nvGraphicFramePr>
        <p:xfrm>
          <a:off x="1115616" y="2599682"/>
          <a:ext cx="7673600" cy="2557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2120">
                  <a:extLst>
                    <a:ext uri="{9D8B030D-6E8A-4147-A177-3AD203B41FA5}">
                      <a16:colId xmlns:a16="http://schemas.microsoft.com/office/drawing/2014/main" xmlns="" val="1519323895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xmlns="" val="4070756660"/>
                    </a:ext>
                  </a:extLst>
                </a:gridCol>
                <a:gridCol w="3519152">
                  <a:extLst>
                    <a:ext uri="{9D8B030D-6E8A-4147-A177-3AD203B41FA5}">
                      <a16:colId xmlns:a16="http://schemas.microsoft.com/office/drawing/2014/main" xmlns="" val="2220936143"/>
                    </a:ext>
                  </a:extLst>
                </a:gridCol>
              </a:tblGrid>
              <a:tr h="40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Singolare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Plurale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9733066"/>
                  </a:ext>
                </a:extLst>
              </a:tr>
              <a:tr h="371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os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l’osso 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oss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-ă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le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ossa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91055125"/>
                  </a:ext>
                </a:extLst>
              </a:tr>
              <a:tr h="371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genitivo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oss-ĭs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dell’osso 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oss-ĭŭm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delle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ossa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77605322"/>
                  </a:ext>
                </a:extLst>
              </a:tr>
              <a:tr h="371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oss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-ī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all’osso 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oss-ĭbus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alle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ossa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50515236"/>
                  </a:ext>
                </a:extLst>
              </a:tr>
              <a:tr h="371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accusativo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os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l’osso 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oss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-ă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le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ossa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07096002"/>
                  </a:ext>
                </a:extLst>
              </a:tr>
              <a:tr h="371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os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o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osso 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oss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-ă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o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ossa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8163107"/>
                  </a:ext>
                </a:extLst>
              </a:tr>
              <a:tr h="297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oss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-ĕ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per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(con, da...) l’osso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oss-ĭbus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per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(con, da...) le ossa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0417734"/>
                  </a:ext>
                </a:extLst>
              </a:tr>
            </a:tbl>
          </a:graphicData>
        </a:graphic>
      </p:graphicFrame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047751" y="481013"/>
            <a:ext cx="7844562" cy="62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b="1" dirty="0">
                <a:ea typeface="Bradley Hand"/>
                <a:cs typeface="Bradley Hand"/>
              </a:rPr>
              <a:t>La 3a declinazione: i nomi del 2° gruppo</a:t>
            </a:r>
          </a:p>
        </p:txBody>
      </p:sp>
      <p:sp>
        <p:nvSpPr>
          <p:cNvPr id="12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</a:rPr>
              <a:t> </a:t>
            </a:r>
            <a:endParaRPr lang="it-IT" altLang="it-IT" sz="2800" b="1" dirty="0" smtClean="0">
              <a:solidFill>
                <a:schemeClr val="bg1"/>
              </a:solidFill>
              <a:latin typeface="+mj-lt"/>
              <a:ea typeface="Bradley Hand" charset="0"/>
              <a:cs typeface="Bradley Hand" charset="0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9247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20"/>
          <p:cNvSpPr>
            <a:spLocks noChangeArrowheads="1"/>
          </p:cNvSpPr>
          <p:nvPr/>
        </p:nvSpPr>
        <p:spPr bwMode="auto">
          <a:xfrm>
            <a:off x="1014643" y="5430970"/>
            <a:ext cx="7876313" cy="969915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194400"/>
            <a:r>
              <a:rPr lang="it-IT" altLang="it-IT" sz="1600" b="1" spc="-30" dirty="0">
                <a:latin typeface="Arial" pitchFamily="34" charset="0"/>
                <a:cs typeface="Arial" pitchFamily="34" charset="0"/>
              </a:rPr>
              <a:t>Alcuni nomi 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hanno </a:t>
            </a:r>
            <a:r>
              <a:rPr lang="it-IT" altLang="it-IT" sz="1600" b="1" spc="-30" dirty="0">
                <a:latin typeface="Arial" pitchFamily="34" charset="0"/>
                <a:cs typeface="Arial" pitchFamily="34" charset="0"/>
              </a:rPr>
              <a:t>significati diversi 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al singolare e al plurale:</a:t>
            </a:r>
          </a:p>
          <a:p>
            <a:pPr defTabSz="194400"/>
            <a:r>
              <a:rPr lang="fr-FR" altLang="it-IT" sz="1600" b="1" i="1" spc="-3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•	</a:t>
            </a:r>
            <a:r>
              <a:rPr lang="it-IT" altLang="it-IT" sz="1600" b="1" i="1" spc="-30" dirty="0" smtClean="0">
                <a:latin typeface="Arial" pitchFamily="34" charset="0"/>
                <a:cs typeface="Arial" pitchFamily="34" charset="0"/>
              </a:rPr>
              <a:t>finis</a:t>
            </a:r>
            <a:r>
              <a:rPr lang="it-IT" altLang="it-IT" sz="1600" b="1" i="1" spc="-30" dirty="0">
                <a:latin typeface="Arial" pitchFamily="34" charset="0"/>
                <a:cs typeface="Arial" pitchFamily="34" charset="0"/>
              </a:rPr>
              <a:t>, -</a:t>
            </a:r>
            <a:r>
              <a:rPr lang="it-IT" altLang="it-IT" sz="1600" b="1" i="1" spc="-30" dirty="0" err="1">
                <a:latin typeface="Arial" pitchFamily="34" charset="0"/>
                <a:cs typeface="Arial" pitchFamily="34" charset="0"/>
              </a:rPr>
              <a:t>is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, m. «(il/la) fine» e </a:t>
            </a:r>
            <a:r>
              <a:rPr lang="it-IT" altLang="it-IT" sz="1600" b="1" i="1" spc="-30" dirty="0" err="1">
                <a:latin typeface="Arial" pitchFamily="34" charset="0"/>
                <a:cs typeface="Arial" pitchFamily="34" charset="0"/>
              </a:rPr>
              <a:t>fines</a:t>
            </a:r>
            <a:r>
              <a:rPr lang="it-IT" altLang="it-IT" sz="1600" b="1" i="1" spc="-30" dirty="0">
                <a:latin typeface="Arial" pitchFamily="34" charset="0"/>
                <a:cs typeface="Arial" pitchFamily="34" charset="0"/>
              </a:rPr>
              <a:t>, -</a:t>
            </a:r>
            <a:r>
              <a:rPr lang="it-IT" altLang="it-IT" sz="1600" b="1" i="1" spc="-30" dirty="0" err="1">
                <a:latin typeface="Arial" pitchFamily="34" charset="0"/>
                <a:cs typeface="Arial" pitchFamily="34" charset="0"/>
              </a:rPr>
              <a:t>ium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, m. «confini, territorio»</a:t>
            </a:r>
          </a:p>
          <a:p>
            <a:pPr defTabSz="194400"/>
            <a:r>
              <a:rPr lang="fr-FR" altLang="it-IT" sz="1600" b="1" i="1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•	</a:t>
            </a:r>
            <a:r>
              <a:rPr lang="it-IT" altLang="it-IT" sz="1600" b="1" i="1" spc="-30" dirty="0" smtClean="0">
                <a:latin typeface="Arial" pitchFamily="34" charset="0"/>
                <a:cs typeface="Arial" pitchFamily="34" charset="0"/>
              </a:rPr>
              <a:t>pars</a:t>
            </a:r>
            <a:r>
              <a:rPr lang="it-IT" altLang="it-IT" sz="1600" b="1" i="1" spc="-30" dirty="0"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b="1" i="1" spc="-30" dirty="0" err="1">
                <a:latin typeface="Arial" pitchFamily="34" charset="0"/>
                <a:cs typeface="Arial" pitchFamily="34" charset="0"/>
              </a:rPr>
              <a:t>partis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, f. «parte» e </a:t>
            </a:r>
            <a:r>
              <a:rPr lang="it-IT" altLang="it-IT" sz="1600" b="1" i="1" spc="-30" dirty="0" err="1">
                <a:latin typeface="Arial" pitchFamily="34" charset="0"/>
                <a:cs typeface="Arial" pitchFamily="34" charset="0"/>
              </a:rPr>
              <a:t>partes</a:t>
            </a:r>
            <a:r>
              <a:rPr lang="it-IT" altLang="it-IT" sz="1600" b="1" i="1" spc="-30" dirty="0">
                <a:latin typeface="Arial" pitchFamily="34" charset="0"/>
                <a:cs typeface="Arial" pitchFamily="34" charset="0"/>
              </a:rPr>
              <a:t>, -</a:t>
            </a:r>
            <a:r>
              <a:rPr lang="it-IT" altLang="it-IT" sz="1600" b="1" i="1" spc="-30" dirty="0" err="1">
                <a:latin typeface="Arial" pitchFamily="34" charset="0"/>
                <a:cs typeface="Arial" pitchFamily="34" charset="0"/>
              </a:rPr>
              <a:t>ium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, f. «fazione» ecc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fr-FR" altLang="it-IT" sz="1600" b="1" i="1" spc="-3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altLang="it-IT" sz="1600" b="1" i="1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it-IT" altLang="it-IT" sz="1600" spc="-3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ttangolo 20"/>
          <p:cNvSpPr>
            <a:spLocks noChangeArrowheads="1"/>
          </p:cNvSpPr>
          <p:nvPr/>
        </p:nvSpPr>
        <p:spPr bwMode="auto">
          <a:xfrm>
            <a:off x="1014643" y="4253334"/>
            <a:ext cx="7876313" cy="969915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194400"/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In questo gruppo esistono </a:t>
            </a:r>
            <a:r>
              <a:rPr lang="it-IT" altLang="it-IT" sz="1600" b="1" i="1" spc="-30" dirty="0" err="1">
                <a:latin typeface="Arial" pitchFamily="34" charset="0"/>
                <a:cs typeface="Arial" pitchFamily="34" charset="0"/>
              </a:rPr>
              <a:t>pluralia</a:t>
            </a:r>
            <a:r>
              <a:rPr lang="it-IT" altLang="it-IT" sz="1600" b="1" i="1" spc="-30" dirty="0">
                <a:latin typeface="Arial" pitchFamily="34" charset="0"/>
                <a:cs typeface="Arial" pitchFamily="34" charset="0"/>
              </a:rPr>
              <a:t> tantum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:</a:t>
            </a:r>
          </a:p>
          <a:p>
            <a:pPr defTabSz="194400"/>
            <a:r>
              <a:rPr lang="fr-FR" altLang="it-IT" sz="1600" b="1" i="1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•	</a:t>
            </a:r>
            <a:r>
              <a:rPr lang="it-IT" altLang="it-IT" sz="1600" b="1" i="1" spc="-30" dirty="0" err="1">
                <a:latin typeface="Arial" pitchFamily="34" charset="0"/>
                <a:cs typeface="Arial" pitchFamily="34" charset="0"/>
              </a:rPr>
              <a:t>moenia</a:t>
            </a:r>
            <a:r>
              <a:rPr lang="it-IT" altLang="it-IT" sz="1600" b="1" i="1" spc="-30" dirty="0">
                <a:latin typeface="Arial" pitchFamily="34" charset="0"/>
                <a:cs typeface="Arial" pitchFamily="34" charset="0"/>
              </a:rPr>
              <a:t>, -</a:t>
            </a:r>
            <a:r>
              <a:rPr lang="it-IT" altLang="it-IT" sz="1600" b="1" i="1" spc="-30" dirty="0" err="1">
                <a:latin typeface="Arial" pitchFamily="34" charset="0"/>
                <a:cs typeface="Arial" pitchFamily="34" charset="0"/>
              </a:rPr>
              <a:t>ium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, n. «mura (di una città)»</a:t>
            </a:r>
          </a:p>
          <a:p>
            <a:pPr defTabSz="194400"/>
            <a:r>
              <a:rPr lang="fr-FR" altLang="it-IT" sz="1600" b="1" i="1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•	</a:t>
            </a:r>
            <a:r>
              <a:rPr lang="it-IT" altLang="it-IT" sz="1600" b="1" i="1" spc="-30" dirty="0">
                <a:latin typeface="Arial" pitchFamily="34" charset="0"/>
                <a:cs typeface="Arial" pitchFamily="34" charset="0"/>
              </a:rPr>
              <a:t>Alpes, -</a:t>
            </a:r>
            <a:r>
              <a:rPr lang="it-IT" altLang="it-IT" sz="1600" b="1" i="1" spc="-30" dirty="0" err="1">
                <a:latin typeface="Arial" pitchFamily="34" charset="0"/>
                <a:cs typeface="Arial" pitchFamily="34" charset="0"/>
              </a:rPr>
              <a:t>ium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, f. «Alpi» ecc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15" name="Rettangolo 20"/>
          <p:cNvSpPr>
            <a:spLocks noChangeArrowheads="1"/>
          </p:cNvSpPr>
          <p:nvPr/>
        </p:nvSpPr>
        <p:spPr bwMode="auto">
          <a:xfrm>
            <a:off x="1015998" y="2870128"/>
            <a:ext cx="7876313" cy="1205037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194400"/>
            <a:r>
              <a:rPr lang="it-IT" altLang="it-IT" sz="1600" b="1" spc="-30" dirty="0" smtClean="0">
                <a:latin typeface="Arial" pitchFamily="34" charset="0"/>
                <a:cs typeface="Arial" pitchFamily="34" charset="0"/>
              </a:rPr>
              <a:t>Alcuni nomi 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hanno 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l’accusativo singolare in </a:t>
            </a:r>
            <a:r>
              <a:rPr lang="it-IT" altLang="it-IT" sz="1600" b="1" i="1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it-IT" altLang="it-IT" sz="1600" b="1" i="1" spc="-3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im</a:t>
            </a:r>
            <a:r>
              <a:rPr lang="it-IT" altLang="it-IT" sz="1600" b="1" i="1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e l’ablativo singolare in </a:t>
            </a:r>
            <a:r>
              <a:rPr lang="it-IT" altLang="it-IT" sz="1600" b="1" i="1" spc="-3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–i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. Per esempio:</a:t>
            </a:r>
            <a:endParaRPr lang="it-IT" altLang="it-IT" sz="1600" spc="-30" dirty="0">
              <a:latin typeface="Arial" pitchFamily="34" charset="0"/>
              <a:cs typeface="Arial" pitchFamily="34" charset="0"/>
            </a:endParaRPr>
          </a:p>
          <a:p>
            <a:pPr defTabSz="194400">
              <a:spcBef>
                <a:spcPts val="600"/>
              </a:spcBef>
            </a:pPr>
            <a:r>
              <a:rPr lang="fr-FR" altLang="it-IT" sz="1600" b="1" i="1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•	</a:t>
            </a:r>
            <a:r>
              <a:rPr lang="it-IT" altLang="it-IT" sz="1600" b="1" i="1" spc="-30" dirty="0" err="1">
                <a:latin typeface="Arial" pitchFamily="34" charset="0"/>
                <a:cs typeface="Arial" pitchFamily="34" charset="0"/>
              </a:rPr>
              <a:t>febris</a:t>
            </a:r>
            <a:r>
              <a:rPr lang="it-IT" altLang="it-IT" sz="1600" b="1" i="1" spc="-30" dirty="0"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b="1" i="1" spc="-30" dirty="0" err="1">
                <a:latin typeface="Arial" pitchFamily="34" charset="0"/>
                <a:cs typeface="Arial" pitchFamily="34" charset="0"/>
              </a:rPr>
              <a:t>febris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, f. «febbre»</a:t>
            </a:r>
          </a:p>
          <a:p>
            <a:pPr defTabSz="194400"/>
            <a:r>
              <a:rPr lang="fr-FR" altLang="it-IT" sz="1600" b="1" i="1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•	</a:t>
            </a:r>
            <a:r>
              <a:rPr lang="it-IT" altLang="it-IT" sz="1600" b="1" i="1" spc="-30" dirty="0" err="1">
                <a:latin typeface="Arial" pitchFamily="34" charset="0"/>
                <a:cs typeface="Arial" pitchFamily="34" charset="0"/>
              </a:rPr>
              <a:t>sitis</a:t>
            </a:r>
            <a:r>
              <a:rPr lang="it-IT" altLang="it-IT" sz="1600" b="1" i="1" spc="-30" dirty="0"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b="1" i="1" spc="-30" dirty="0" err="1">
                <a:latin typeface="Arial" pitchFamily="34" charset="0"/>
                <a:cs typeface="Arial" pitchFamily="34" charset="0"/>
              </a:rPr>
              <a:t>sitis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, f. «sete»</a:t>
            </a:r>
          </a:p>
          <a:p>
            <a:pPr defTabSz="194400"/>
            <a:r>
              <a:rPr lang="fr-FR" altLang="it-IT" sz="1600" b="1" i="1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•	</a:t>
            </a:r>
            <a:r>
              <a:rPr lang="it-IT" altLang="it-IT" sz="1600" b="1" i="1" spc="-30" dirty="0" err="1">
                <a:latin typeface="Arial" pitchFamily="34" charset="0"/>
                <a:cs typeface="Arial" pitchFamily="34" charset="0"/>
              </a:rPr>
              <a:t>Tibĕris</a:t>
            </a:r>
            <a:r>
              <a:rPr lang="it-IT" altLang="it-IT" sz="1600" b="1" i="1" spc="-30" dirty="0"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b="1" i="1" spc="-30" dirty="0" err="1">
                <a:latin typeface="Arial" pitchFamily="34" charset="0"/>
                <a:cs typeface="Arial" pitchFamily="34" charset="0"/>
              </a:rPr>
              <a:t>Tibĕris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, m. «Tevere. </a:t>
            </a:r>
            <a:endParaRPr lang="it-IT" altLang="it-IT" sz="1600" spc="-3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784456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dirty="0" smtClean="0">
                <a:latin typeface="+mj-lt"/>
                <a:ea typeface="Bradley Hand"/>
                <a:cs typeface="Bradley Hand"/>
              </a:rPr>
              <a:t>I nomi del 2</a:t>
            </a:r>
            <a:r>
              <a:rPr lang="it-IT" altLang="it-IT" sz="2800" b="1" dirty="0">
                <a:latin typeface="+mj-lt"/>
                <a:ea typeface="Bradley Hand"/>
                <a:cs typeface="Bradley Hand"/>
              </a:rPr>
              <a:t>° </a:t>
            </a:r>
            <a:r>
              <a:rPr lang="it-IT" altLang="it-IT" sz="2800" b="1" dirty="0" smtClean="0">
                <a:latin typeface="+mj-lt"/>
                <a:ea typeface="Bradley Hand"/>
                <a:cs typeface="Bradley Hand"/>
              </a:rPr>
              <a:t>gruppo: particolarità dei casi</a:t>
            </a:r>
            <a:endParaRPr kumimoji="0" lang="it-IT" altLang="it-IT" sz="2800" b="1" i="0" u="none" strike="noStrike" kern="1200" cap="none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21 • Il 2° gruppo della 3a declinazione</a:t>
            </a: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radley Hand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5999" y="1484784"/>
            <a:ext cx="7876313" cy="1224136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194400"/>
            <a:r>
              <a:rPr lang="it-IT" altLang="it-IT" sz="1600" b="1" spc="-30" dirty="0" smtClean="0">
                <a:latin typeface="Arial" pitchFamily="34" charset="0"/>
                <a:cs typeface="Arial" pitchFamily="34" charset="0"/>
              </a:rPr>
              <a:t>Alcuni nomi 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hanno il genitivo plurale in </a:t>
            </a:r>
            <a:r>
              <a:rPr lang="it-IT" altLang="it-IT" sz="1600" b="1" i="1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it-IT" altLang="it-IT" sz="1600" b="1" i="1" spc="-3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ŭm</a:t>
            </a:r>
            <a:r>
              <a:rPr lang="it-IT" altLang="it-IT" sz="1600" b="1" i="1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(anziché in-</a:t>
            </a:r>
            <a:r>
              <a:rPr lang="it-IT" altLang="it-IT" sz="1600" i="1" spc="-30" dirty="0" err="1" smtClean="0">
                <a:latin typeface="Arial" pitchFamily="34" charset="0"/>
                <a:cs typeface="Arial" pitchFamily="34" charset="0"/>
              </a:rPr>
              <a:t>ium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). Per esempio:</a:t>
            </a:r>
          </a:p>
          <a:p>
            <a:pPr defTabSz="194400">
              <a:spcBef>
                <a:spcPts val="600"/>
              </a:spcBef>
            </a:pPr>
            <a:r>
              <a:rPr lang="fr-FR" altLang="it-IT" sz="1600" b="1" i="1" spc="-3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•	</a:t>
            </a:r>
            <a:r>
              <a:rPr lang="fr-FR" altLang="it-IT" sz="1600" b="1" i="1" spc="-30" dirty="0" err="1" smtClean="0">
                <a:latin typeface="Arial" pitchFamily="34" charset="0"/>
                <a:cs typeface="Arial" pitchFamily="34" charset="0"/>
              </a:rPr>
              <a:t>canis</a:t>
            </a:r>
            <a:r>
              <a:rPr lang="fr-FR" altLang="it-IT" sz="1600" b="1" i="1" spc="-30" dirty="0">
                <a:latin typeface="Arial" pitchFamily="34" charset="0"/>
                <a:cs typeface="Arial" pitchFamily="34" charset="0"/>
              </a:rPr>
              <a:t>, </a:t>
            </a:r>
            <a:r>
              <a:rPr lang="fr-FR" altLang="it-IT" sz="1600" b="1" i="1" spc="-30" dirty="0" err="1">
                <a:latin typeface="Arial" pitchFamily="34" charset="0"/>
                <a:cs typeface="Arial" pitchFamily="34" charset="0"/>
              </a:rPr>
              <a:t>canis</a:t>
            </a:r>
            <a:r>
              <a:rPr lang="fr-FR" altLang="it-IT" sz="1600" spc="-30" dirty="0">
                <a:latin typeface="Arial" pitchFamily="34" charset="0"/>
                <a:cs typeface="Arial" pitchFamily="34" charset="0"/>
              </a:rPr>
              <a:t>, m., «cane</a:t>
            </a:r>
            <a:r>
              <a:rPr lang="fr-FR" altLang="it-IT" sz="1600" spc="-30" dirty="0" smtClean="0">
                <a:latin typeface="Arial" pitchFamily="34" charset="0"/>
                <a:cs typeface="Arial" pitchFamily="34" charset="0"/>
              </a:rPr>
              <a:t>»								</a:t>
            </a:r>
            <a:r>
              <a:rPr lang="fr-FR" altLang="it-IT" sz="1600" b="1" i="1" spc="-3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•</a:t>
            </a:r>
            <a:r>
              <a:rPr lang="fr-FR" altLang="it-IT" sz="1600" b="1" i="1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altLang="it-IT" sz="1600" b="1" i="1" spc="-30" dirty="0" smtClean="0">
                <a:latin typeface="Arial" pitchFamily="34" charset="0"/>
                <a:cs typeface="Arial" pitchFamily="34" charset="0"/>
              </a:rPr>
              <a:t>frater</a:t>
            </a:r>
            <a:r>
              <a:rPr lang="fr-FR" altLang="it-IT" sz="1600" b="1" i="1" spc="-30" dirty="0">
                <a:latin typeface="Arial" pitchFamily="34" charset="0"/>
                <a:cs typeface="Arial" pitchFamily="34" charset="0"/>
              </a:rPr>
              <a:t>, </a:t>
            </a:r>
            <a:r>
              <a:rPr lang="fr-FR" altLang="it-IT" sz="1600" b="1" i="1" spc="-30" dirty="0" err="1">
                <a:latin typeface="Arial" pitchFamily="34" charset="0"/>
                <a:cs typeface="Arial" pitchFamily="34" charset="0"/>
              </a:rPr>
              <a:t>fratris</a:t>
            </a:r>
            <a:r>
              <a:rPr lang="fr-FR" altLang="it-IT" sz="1600" spc="-30" dirty="0">
                <a:latin typeface="Arial" pitchFamily="34" charset="0"/>
                <a:cs typeface="Arial" pitchFamily="34" charset="0"/>
              </a:rPr>
              <a:t>, m., «</a:t>
            </a:r>
            <a:r>
              <a:rPr lang="fr-FR" altLang="it-IT" sz="1600" spc="-30" dirty="0" err="1">
                <a:latin typeface="Arial" pitchFamily="34" charset="0"/>
                <a:cs typeface="Arial" pitchFamily="34" charset="0"/>
              </a:rPr>
              <a:t>fratello</a:t>
            </a:r>
            <a:r>
              <a:rPr lang="fr-FR" altLang="it-IT" sz="1600" spc="-30" dirty="0">
                <a:latin typeface="Arial" pitchFamily="34" charset="0"/>
                <a:cs typeface="Arial" pitchFamily="34" charset="0"/>
              </a:rPr>
              <a:t>»</a:t>
            </a:r>
          </a:p>
          <a:p>
            <a:pPr defTabSz="194400"/>
            <a:r>
              <a:rPr lang="fr-FR" altLang="it-IT" sz="1600" b="1" i="1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•	</a:t>
            </a:r>
            <a:r>
              <a:rPr lang="fr-FR" altLang="it-IT" sz="1600" b="1" i="1" spc="-30" dirty="0" err="1" smtClean="0">
                <a:latin typeface="Arial" pitchFamily="34" charset="0"/>
                <a:cs typeface="Arial" pitchFamily="34" charset="0"/>
              </a:rPr>
              <a:t>iuvenis</a:t>
            </a:r>
            <a:r>
              <a:rPr lang="fr-FR" altLang="it-IT" sz="1600" b="1" i="1" spc="-30" dirty="0">
                <a:latin typeface="Arial" pitchFamily="34" charset="0"/>
                <a:cs typeface="Arial" pitchFamily="34" charset="0"/>
              </a:rPr>
              <a:t>, </a:t>
            </a:r>
            <a:r>
              <a:rPr lang="fr-FR" altLang="it-IT" sz="1600" b="1" i="1" spc="-30" dirty="0" err="1">
                <a:latin typeface="Arial" pitchFamily="34" charset="0"/>
                <a:cs typeface="Arial" pitchFamily="34" charset="0"/>
              </a:rPr>
              <a:t>iuvenis</a:t>
            </a:r>
            <a:r>
              <a:rPr lang="fr-FR" altLang="it-IT" sz="1600" spc="-30" dirty="0">
                <a:latin typeface="Arial" pitchFamily="34" charset="0"/>
                <a:cs typeface="Arial" pitchFamily="34" charset="0"/>
              </a:rPr>
              <a:t>, m., «</a:t>
            </a:r>
            <a:r>
              <a:rPr lang="fr-FR" altLang="it-IT" sz="1600" spc="-30" dirty="0" err="1">
                <a:latin typeface="Arial" pitchFamily="34" charset="0"/>
                <a:cs typeface="Arial" pitchFamily="34" charset="0"/>
              </a:rPr>
              <a:t>giovane</a:t>
            </a:r>
            <a:r>
              <a:rPr lang="fr-FR" altLang="it-IT" sz="1600" spc="-30" dirty="0" smtClean="0">
                <a:latin typeface="Arial" pitchFamily="34" charset="0"/>
                <a:cs typeface="Arial" pitchFamily="34" charset="0"/>
              </a:rPr>
              <a:t>»	</a:t>
            </a:r>
            <a:r>
              <a:rPr lang="fr-FR" altLang="it-IT" sz="1600" spc="-30" dirty="0">
                <a:latin typeface="Arial" pitchFamily="34" charset="0"/>
                <a:cs typeface="Arial" pitchFamily="34" charset="0"/>
              </a:rPr>
              <a:t>				</a:t>
            </a:r>
            <a:r>
              <a:rPr lang="fr-FR" altLang="it-IT" sz="1600" b="1" i="1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•	</a:t>
            </a:r>
            <a:r>
              <a:rPr lang="fr-FR" altLang="it-IT" sz="1600" b="1" i="1" spc="-30" dirty="0" smtClean="0">
                <a:latin typeface="Arial" pitchFamily="34" charset="0"/>
                <a:cs typeface="Arial" pitchFamily="34" charset="0"/>
              </a:rPr>
              <a:t>mater</a:t>
            </a:r>
            <a:r>
              <a:rPr lang="fr-FR" altLang="it-IT" sz="1600" b="1" i="1" spc="-30" dirty="0">
                <a:latin typeface="Arial" pitchFamily="34" charset="0"/>
                <a:cs typeface="Arial" pitchFamily="34" charset="0"/>
              </a:rPr>
              <a:t>, </a:t>
            </a:r>
            <a:r>
              <a:rPr lang="fr-FR" altLang="it-IT" sz="1600" b="1" i="1" spc="-30" dirty="0" err="1">
                <a:latin typeface="Arial" pitchFamily="34" charset="0"/>
                <a:cs typeface="Arial" pitchFamily="34" charset="0"/>
              </a:rPr>
              <a:t>matris</a:t>
            </a:r>
            <a:r>
              <a:rPr lang="fr-FR" altLang="it-IT" sz="1600" spc="-30" dirty="0">
                <a:latin typeface="Arial" pitchFamily="34" charset="0"/>
                <a:cs typeface="Arial" pitchFamily="34" charset="0"/>
              </a:rPr>
              <a:t>, f., «</a:t>
            </a:r>
            <a:r>
              <a:rPr lang="fr-FR" altLang="it-IT" sz="1600" spc="-30" dirty="0" err="1">
                <a:latin typeface="Arial" pitchFamily="34" charset="0"/>
                <a:cs typeface="Arial" pitchFamily="34" charset="0"/>
              </a:rPr>
              <a:t>madre</a:t>
            </a:r>
            <a:r>
              <a:rPr lang="fr-FR" altLang="it-IT" sz="1600" spc="-30" dirty="0">
                <a:latin typeface="Arial" pitchFamily="34" charset="0"/>
                <a:cs typeface="Arial" pitchFamily="34" charset="0"/>
              </a:rPr>
              <a:t>»</a:t>
            </a:r>
          </a:p>
          <a:p>
            <a:pPr defTabSz="194400"/>
            <a:r>
              <a:rPr lang="fr-FR" altLang="it-IT" sz="1600" b="1" i="1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•	</a:t>
            </a:r>
            <a:r>
              <a:rPr lang="fr-FR" altLang="it-IT" sz="1600" b="1" i="1" spc="-30" dirty="0" smtClean="0">
                <a:latin typeface="Arial" pitchFamily="34" charset="0"/>
                <a:cs typeface="Arial" pitchFamily="34" charset="0"/>
              </a:rPr>
              <a:t>pater</a:t>
            </a:r>
            <a:r>
              <a:rPr lang="fr-FR" altLang="it-IT" sz="1600" b="1" i="1" spc="-30" dirty="0">
                <a:latin typeface="Arial" pitchFamily="34" charset="0"/>
                <a:cs typeface="Arial" pitchFamily="34" charset="0"/>
              </a:rPr>
              <a:t>, </a:t>
            </a:r>
            <a:r>
              <a:rPr lang="fr-FR" altLang="it-IT" sz="1600" b="1" i="1" spc="-30" dirty="0" err="1">
                <a:latin typeface="Arial" pitchFamily="34" charset="0"/>
                <a:cs typeface="Arial" pitchFamily="34" charset="0"/>
              </a:rPr>
              <a:t>patris</a:t>
            </a:r>
            <a:r>
              <a:rPr lang="fr-FR" altLang="it-IT" sz="1600" spc="-30" dirty="0">
                <a:latin typeface="Arial" pitchFamily="34" charset="0"/>
                <a:cs typeface="Arial" pitchFamily="34" charset="0"/>
              </a:rPr>
              <a:t>, m., «</a:t>
            </a:r>
            <a:r>
              <a:rPr lang="fr-FR" altLang="it-IT" sz="1600" spc="-30" dirty="0" err="1">
                <a:latin typeface="Arial" pitchFamily="34" charset="0"/>
                <a:cs typeface="Arial" pitchFamily="34" charset="0"/>
              </a:rPr>
              <a:t>padre</a:t>
            </a:r>
            <a:r>
              <a:rPr lang="fr-FR" altLang="it-IT" sz="1600" spc="-30" dirty="0" smtClean="0">
                <a:latin typeface="Arial" pitchFamily="34" charset="0"/>
                <a:cs typeface="Arial" pitchFamily="34" charset="0"/>
              </a:rPr>
              <a:t>»		</a:t>
            </a:r>
            <a:r>
              <a:rPr lang="fr-FR" altLang="it-IT" sz="1600" spc="-30" dirty="0">
                <a:latin typeface="Arial" pitchFamily="34" charset="0"/>
                <a:cs typeface="Arial" pitchFamily="34" charset="0"/>
              </a:rPr>
              <a:t>			</a:t>
            </a:r>
            <a:r>
              <a:rPr lang="fr-FR" altLang="it-IT" sz="1600" spc="-3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altLang="it-IT" sz="1600" spc="-30" dirty="0">
                <a:latin typeface="Arial" pitchFamily="34" charset="0"/>
                <a:cs typeface="Arial" pitchFamily="34" charset="0"/>
              </a:rPr>
              <a:t>	</a:t>
            </a:r>
            <a:r>
              <a:rPr lang="fr-FR" altLang="it-IT" sz="1600" spc="-3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altLang="it-IT" sz="1600" b="1" i="1" spc="-3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•</a:t>
            </a:r>
            <a:r>
              <a:rPr lang="fr-FR" altLang="it-IT" sz="1600" b="1" i="1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altLang="it-IT" sz="1600" b="1" i="1" spc="-30" dirty="0" err="1" smtClean="0">
                <a:latin typeface="Arial" pitchFamily="34" charset="0"/>
                <a:cs typeface="Arial" pitchFamily="34" charset="0"/>
              </a:rPr>
              <a:t>senex</a:t>
            </a:r>
            <a:r>
              <a:rPr lang="fr-FR" altLang="it-IT" sz="1600" b="1" i="1" spc="-30" dirty="0">
                <a:latin typeface="Arial" pitchFamily="34" charset="0"/>
                <a:cs typeface="Arial" pitchFamily="34" charset="0"/>
              </a:rPr>
              <a:t>, </a:t>
            </a:r>
            <a:r>
              <a:rPr lang="fr-FR" altLang="it-IT" sz="1600" b="1" i="1" spc="-30" dirty="0" err="1">
                <a:latin typeface="Arial" pitchFamily="34" charset="0"/>
                <a:cs typeface="Arial" pitchFamily="34" charset="0"/>
              </a:rPr>
              <a:t>senis</a:t>
            </a:r>
            <a:r>
              <a:rPr lang="fr-FR" altLang="it-IT" sz="1600" spc="-30" dirty="0">
                <a:latin typeface="Arial" pitchFamily="34" charset="0"/>
                <a:cs typeface="Arial" pitchFamily="34" charset="0"/>
              </a:rPr>
              <a:t>, m., «</a:t>
            </a:r>
            <a:r>
              <a:rPr lang="fr-FR" altLang="it-IT" sz="1600" spc="-30" dirty="0" err="1">
                <a:latin typeface="Arial" pitchFamily="34" charset="0"/>
                <a:cs typeface="Arial" pitchFamily="34" charset="0"/>
              </a:rPr>
              <a:t>vecchio</a:t>
            </a:r>
            <a:r>
              <a:rPr lang="fr-FR" altLang="it-IT" sz="1600" spc="-30" dirty="0">
                <a:latin typeface="Arial" pitchFamily="34" charset="0"/>
                <a:cs typeface="Arial" pitchFamily="34" charset="0"/>
              </a:rPr>
              <a:t>»</a:t>
            </a:r>
          </a:p>
          <a:p>
            <a:pPr defTabSz="194400"/>
            <a:endParaRPr lang="it-IT" altLang="it-IT" sz="1600" spc="-3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4896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600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80121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it-IT" altLang="it-IT" sz="2800" b="1" dirty="0" smtClean="0">
                <a:ea typeface="Bradley Hand"/>
                <a:cs typeface="Bradley Hand"/>
              </a:rPr>
              <a:t>I nomi del 2</a:t>
            </a:r>
            <a:r>
              <a:rPr lang="it-IT" altLang="it-IT" sz="2800" b="1" dirty="0">
                <a:ea typeface="Bradley Hand"/>
                <a:cs typeface="Bradley Hand"/>
              </a:rPr>
              <a:t>° </a:t>
            </a:r>
            <a:r>
              <a:rPr lang="it-IT" altLang="it-IT" sz="2800" b="1" dirty="0" smtClean="0">
                <a:ea typeface="Bradley Hand"/>
                <a:cs typeface="Bradley Hand"/>
              </a:rPr>
              <a:t>gruppo: declinazioni anomale</a:t>
            </a:r>
            <a:endParaRPr lang="it-IT" altLang="it-IT" sz="2800" b="1" dirty="0"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21 • Il 2° gruppo della 3a declinazione</a:t>
            </a: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radley Hand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5999" y="1484783"/>
            <a:ext cx="7372425" cy="4032449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194400"/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		Il sostantivo maschile </a:t>
            </a:r>
            <a:r>
              <a:rPr lang="it-IT" altLang="it-IT" sz="1600" b="1" i="1" spc="-3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Iuppiter</a:t>
            </a:r>
            <a:r>
              <a:rPr lang="it-IT" altLang="it-IT" sz="1600" b="1" i="1" spc="-3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b="1" i="1" spc="-3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Iovis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«Giove», 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forma </a:t>
            </a:r>
            <a:r>
              <a:rPr lang="it-IT" altLang="it-IT" sz="1600" b="1" spc="-30" dirty="0" smtClean="0">
                <a:latin typeface="Arial" pitchFamily="34" charset="0"/>
                <a:cs typeface="Arial" pitchFamily="34" charset="0"/>
              </a:rPr>
              <a:t>tutti </a:t>
            </a:r>
            <a:r>
              <a:rPr lang="it-IT" altLang="it-IT" sz="1600" b="1" spc="-30" dirty="0">
                <a:latin typeface="Arial" pitchFamily="34" charset="0"/>
                <a:cs typeface="Arial" pitchFamily="34" charset="0"/>
              </a:rPr>
              <a:t>i casi 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dal </a:t>
            </a:r>
            <a:r>
              <a:rPr lang="it-IT" altLang="it-IT" sz="1600" b="1" spc="-30" dirty="0">
                <a:latin typeface="Arial" pitchFamily="34" charset="0"/>
                <a:cs typeface="Arial" pitchFamily="34" charset="0"/>
              </a:rPr>
              <a:t>tema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b="1" i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Iov</a:t>
            </a:r>
            <a:r>
              <a:rPr lang="it-IT" altLang="it-IT" sz="16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 		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tranne il nominativo e il vocativo singolare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defTabSz="194400">
              <a:spcBef>
                <a:spcPts val="600"/>
              </a:spcBef>
            </a:pP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		Il 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sostantivo 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femminile </a:t>
            </a:r>
            <a:r>
              <a:rPr lang="it-IT" altLang="it-IT" sz="1600" b="1" i="1" spc="-3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vis</a:t>
            </a:r>
            <a:r>
              <a:rPr lang="it-IT" altLang="it-IT" sz="1600" b="1" i="1" spc="-3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b="1" i="1" spc="-3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roboris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«forza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», è un </a:t>
            </a:r>
            <a:r>
              <a:rPr lang="it-IT" altLang="it-IT" sz="1600" b="1" spc="-30" dirty="0">
                <a:latin typeface="Arial" pitchFamily="34" charset="0"/>
                <a:cs typeface="Arial" pitchFamily="34" charset="0"/>
              </a:rPr>
              <a:t>nome difettivo 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e, per il 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it-IT" altLang="it-IT" sz="1600" b="1" spc="-30" dirty="0" smtClean="0">
                <a:latin typeface="Arial" pitchFamily="34" charset="0"/>
                <a:cs typeface="Arial" pitchFamily="34" charset="0"/>
              </a:rPr>
              <a:t>genitivo 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e 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il </a:t>
            </a:r>
            <a:r>
              <a:rPr lang="it-IT" altLang="it-IT" sz="1600" b="1" spc="-30" dirty="0" smtClean="0">
                <a:latin typeface="Arial" pitchFamily="34" charset="0"/>
                <a:cs typeface="Arial" pitchFamily="34" charset="0"/>
              </a:rPr>
              <a:t>dativo </a:t>
            </a:r>
            <a:r>
              <a:rPr lang="it-IT" altLang="it-IT" sz="1600" b="1" spc="-30" dirty="0">
                <a:latin typeface="Arial" pitchFamily="34" charset="0"/>
                <a:cs typeface="Arial" pitchFamily="34" charset="0"/>
              </a:rPr>
              <a:t>singolari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ricorre 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a forme tratte dal neutro </a:t>
            </a:r>
            <a:r>
              <a:rPr lang="it-IT" altLang="it-IT" sz="1600" b="1" i="1" dirty="0" err="1">
                <a:latin typeface="Arial" pitchFamily="34" charset="0"/>
                <a:cs typeface="Arial" pitchFamily="34" charset="0"/>
              </a:rPr>
              <a:t>robur</a:t>
            </a:r>
            <a:r>
              <a:rPr lang="it-IT" altLang="it-IT" sz="16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b="1" i="1" dirty="0" err="1">
                <a:latin typeface="Arial" pitchFamily="34" charset="0"/>
                <a:cs typeface="Arial" pitchFamily="34" charset="0"/>
              </a:rPr>
              <a:t>roboris</a:t>
            </a:r>
            <a:endParaRPr lang="it-IT" altLang="it-IT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94400"/>
            <a:endParaRPr lang="it-IT" altLang="it-I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4032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073793"/>
              </p:ext>
            </p:extLst>
          </p:nvPr>
        </p:nvGraphicFramePr>
        <p:xfrm>
          <a:off x="1047751" y="3068961"/>
          <a:ext cx="2732161" cy="23005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2001">
                  <a:extLst>
                    <a:ext uri="{9D8B030D-6E8A-4147-A177-3AD203B41FA5}">
                      <a16:colId xmlns:a16="http://schemas.microsoft.com/office/drawing/2014/main" xmlns="" val="54043036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4059461838"/>
                    </a:ext>
                  </a:extLst>
                </a:gridCol>
              </a:tblGrid>
              <a:tr h="30677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i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Iuppiter</a:t>
                      </a:r>
                      <a:endParaRPr lang="it-IT" sz="140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12408276"/>
                  </a:ext>
                </a:extLst>
              </a:tr>
              <a:tr h="3067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Singolare</a:t>
                      </a:r>
                      <a:endParaRPr lang="it-IT" sz="14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4539760"/>
                  </a:ext>
                </a:extLst>
              </a:tr>
              <a:tr h="281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Iuppiter</a:t>
                      </a:r>
                      <a:endParaRPr lang="it-IT" sz="1400" b="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68074357"/>
                  </a:ext>
                </a:extLst>
              </a:tr>
              <a:tr h="281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genitivo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Iov-</a:t>
                      </a:r>
                      <a:r>
                        <a:rPr lang="it-IT" sz="1400" b="1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ĭs</a:t>
                      </a:r>
                      <a:endParaRPr lang="it-IT" sz="1400" b="1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59551760"/>
                  </a:ext>
                </a:extLst>
              </a:tr>
              <a:tr h="281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Iov</a:t>
                      </a: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ī</a:t>
                      </a:r>
                      <a:endParaRPr lang="it-IT" sz="1400" b="1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40708907"/>
                  </a:ext>
                </a:extLst>
              </a:tr>
              <a:tr h="281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accusativo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Iov-</a:t>
                      </a:r>
                      <a:r>
                        <a:rPr lang="it-IT" sz="1400" b="1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ĕm</a:t>
                      </a:r>
                      <a:endParaRPr lang="it-IT" sz="1400" b="1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72873891"/>
                  </a:ext>
                </a:extLst>
              </a:tr>
              <a:tr h="281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Iuppiter</a:t>
                      </a:r>
                      <a:endParaRPr lang="it-IT" sz="1400" b="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5527288"/>
                  </a:ext>
                </a:extLst>
              </a:tr>
              <a:tr h="281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Iov</a:t>
                      </a: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ĕ</a:t>
                      </a:r>
                      <a:endParaRPr lang="it-IT" sz="1400" b="1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4814935"/>
                  </a:ext>
                </a:extLst>
              </a:tr>
            </a:tbl>
          </a:graphicData>
        </a:graphic>
      </p:graphicFrame>
      <p:sp>
        <p:nvSpPr>
          <p:cNvPr id="2" name="Freccia a destra 1"/>
          <p:cNvSpPr/>
          <p:nvPr/>
        </p:nvSpPr>
        <p:spPr>
          <a:xfrm>
            <a:off x="1041400" y="1549400"/>
            <a:ext cx="387648" cy="22341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1040248" y="2099806"/>
            <a:ext cx="387648" cy="22341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896059"/>
              </p:ext>
            </p:extLst>
          </p:nvPr>
        </p:nvGraphicFramePr>
        <p:xfrm>
          <a:off x="4139953" y="3068960"/>
          <a:ext cx="3168351" cy="2300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7">
                  <a:extLst>
                    <a:ext uri="{9D8B030D-6E8A-4147-A177-3AD203B41FA5}">
                      <a16:colId xmlns:a16="http://schemas.microsoft.com/office/drawing/2014/main" xmlns="" val="40356591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12183592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3041329941"/>
                    </a:ext>
                  </a:extLst>
                </a:gridCol>
              </a:tblGrid>
              <a:tr h="313370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 </a:t>
                      </a:r>
                      <a:endParaRPr lang="it-IT" sz="140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64043107"/>
                  </a:ext>
                </a:extLst>
              </a:tr>
              <a:tr h="313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Singolare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Plurale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947620"/>
                  </a:ext>
                </a:extLst>
              </a:tr>
              <a:tr h="237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vis </a:t>
                      </a:r>
                      <a:endParaRPr lang="it-IT" sz="1400" b="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vir-ēs</a:t>
                      </a:r>
                      <a:endParaRPr lang="it-IT" sz="1400" b="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58254177"/>
                  </a:ext>
                </a:extLst>
              </a:tr>
              <a:tr h="2872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genitivo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robor</a:t>
                      </a: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-ĭs</a:t>
                      </a: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 b="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vir-ĭŭm</a:t>
                      </a:r>
                      <a:endParaRPr lang="it-IT" sz="1400" b="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54791978"/>
                  </a:ext>
                </a:extLst>
              </a:tr>
              <a:tr h="2872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robor</a:t>
                      </a: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-ī </a:t>
                      </a:r>
                      <a:endParaRPr lang="it-IT" sz="1400" b="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vir-ĭbus</a:t>
                      </a:r>
                      <a:endParaRPr lang="it-IT" sz="1400" b="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1593239"/>
                  </a:ext>
                </a:extLst>
              </a:tr>
              <a:tr h="2872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accusativo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v-</a:t>
                      </a: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ĭm</a:t>
                      </a: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 b="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vir-ēs</a:t>
                      </a:r>
                      <a:endParaRPr lang="it-IT" sz="1400" b="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84429610"/>
                  </a:ext>
                </a:extLst>
              </a:tr>
              <a:tr h="2872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vis </a:t>
                      </a:r>
                      <a:endParaRPr lang="it-IT" sz="1400" b="0" i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vir-ēs</a:t>
                      </a:r>
                      <a:endParaRPr lang="it-IT" sz="1400" b="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92637237"/>
                  </a:ext>
                </a:extLst>
              </a:tr>
              <a:tr h="2872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v-ī </a:t>
                      </a:r>
                      <a:endParaRPr lang="it-IT" sz="1400" b="0" i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vir-ĭbus</a:t>
                      </a:r>
                      <a:endParaRPr lang="it-IT" sz="1400" b="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48663228"/>
                  </a:ext>
                </a:extLst>
              </a:tr>
            </a:tbl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3089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1810</TotalTime>
  <Words>505</Words>
  <Application>Microsoft Macintosh PowerPoint</Application>
  <PresentationFormat>Presentazione su schermo (4:3)</PresentationFormat>
  <Paragraphs>169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asus</dc:creator>
  <cp:lastModifiedBy>Andrea</cp:lastModifiedBy>
  <cp:revision>332</cp:revision>
  <dcterms:created xsi:type="dcterms:W3CDTF">2017-04-21T06:11:22Z</dcterms:created>
  <dcterms:modified xsi:type="dcterms:W3CDTF">2017-08-29T13:47:58Z</dcterms:modified>
</cp:coreProperties>
</file>