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67" r:id="rId2"/>
    <p:sldId id="268" r:id="rId3"/>
    <p:sldId id="269" r:id="rId4"/>
    <p:sldId id="270" r:id="rId5"/>
    <p:sldId id="271" r:id="rId6"/>
    <p:sldId id="272" r:id="rId7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0D8E8"/>
    <a:srgbClr val="866600"/>
    <a:srgbClr val="FFF1C5"/>
    <a:srgbClr val="9A7500"/>
    <a:srgbClr val="C49500"/>
    <a:srgbClr val="00823B"/>
    <a:srgbClr val="E9EFF7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-1456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handoutMaster" Target="handoutMasters/handoutMaster1.xml"/><Relationship Id="rId10" Type="http://schemas.openxmlformats.org/officeDocument/2006/relationships/printerSettings" Target="printerSettings/printerSettings1.bin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A5FE6F-66BE-9948-B6A3-9CC197275D9E}" type="datetimeFigureOut">
              <a:rPr lang="it-IT" smtClean="0"/>
              <a:t>29/08/17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FF4F6B-2342-D746-98ED-0C89EF0B702D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4847066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F23471-B669-42B7-B61D-8C6A191F521D}" type="datetimeFigureOut">
              <a:rPr lang="it-IT" smtClean="0"/>
              <a:pPr/>
              <a:t>29/08/17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3B7ED3-6CFD-46A8-BBE4-17F01A75ED8A}" type="slidenum">
              <a:rPr lang="it-IT" smtClean="0"/>
              <a:pPr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1121926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3B7ED3-6CFD-46A8-BBE4-17F01A75ED8A}" type="slidenum">
              <a:rPr lang="it-IT" smtClean="0"/>
              <a:pPr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293569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3B7ED3-6CFD-46A8-BBE4-17F01A75ED8A}" type="slidenum">
              <a:rPr lang="it-IT" smtClean="0"/>
              <a:pPr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065833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3B7ED3-6CFD-46A8-BBE4-17F01A75ED8A}" type="slidenum">
              <a:rPr lang="it-IT" smtClean="0"/>
              <a:pPr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394767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3B7ED3-6CFD-46A8-BBE4-17F01A75ED8A}" type="slidenum">
              <a:rPr lang="it-IT" smtClean="0"/>
              <a:pPr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861847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3B7ED3-6CFD-46A8-BBE4-17F01A75ED8A}" type="slidenum">
              <a:rPr lang="it-IT" smtClean="0"/>
              <a:pPr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086045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3B7ED3-6CFD-46A8-BBE4-17F01A75ED8A}" type="slidenum">
              <a:rPr lang="it-IT" smtClean="0"/>
              <a:pPr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14923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22252-8524-264B-880F-1DAAED2A8591}" type="datetime1">
              <a:rPr lang="it-IT" smtClean="0"/>
              <a:t>29/08/17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LL © Zanichelli editore 2017 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6B929-DF07-4228-81B0-211E43D44C35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33629C-7347-2A45-B51E-ACE290E73797}" type="datetime1">
              <a:rPr lang="it-IT" smtClean="0"/>
              <a:t>29/08/17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LL © Zanichelli editore 2017 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6B929-DF07-4228-81B0-211E43D44C35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E4B51-5E2A-8F4A-BF0E-1F5B71ADC2B3}" type="datetime1">
              <a:rPr lang="it-IT" smtClean="0"/>
              <a:t>29/08/17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LL © Zanichelli editore 2017 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6B929-DF07-4228-81B0-211E43D44C35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B0F51-84E0-504D-B121-70BB95EBECC3}" type="datetime1">
              <a:rPr lang="it-IT" smtClean="0"/>
              <a:t>29/08/17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LL © Zanichelli editore 2017 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6B929-DF07-4228-81B0-211E43D44C35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C417D-EA59-8A47-BEDC-AC261C84DCDF}" type="datetime1">
              <a:rPr lang="it-IT" smtClean="0"/>
              <a:t>29/08/17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LL © Zanichelli editore 2017 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6B929-DF07-4228-81B0-211E43D44C35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73971-09DE-1742-BF1C-271565049B40}" type="datetime1">
              <a:rPr lang="it-IT" smtClean="0"/>
              <a:t>29/08/17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LL © Zanichelli editore 2017 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6B929-DF07-4228-81B0-211E43D44C35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98F1C-766B-314F-9224-02E4A88E35F0}" type="datetime1">
              <a:rPr lang="it-IT" smtClean="0"/>
              <a:t>29/08/17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LL © Zanichelli editore 2017 </a:t>
            </a:r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6B929-DF07-4228-81B0-211E43D44C35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B7924-0F85-2941-B0B4-F9943D38FBB0}" type="datetime1">
              <a:rPr lang="it-IT" smtClean="0"/>
              <a:t>29/08/17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LL © Zanichelli editore 2017 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6B929-DF07-4228-81B0-211E43D44C35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B9601-39D1-E54B-B3AF-B24D1D26895D}" type="datetime1">
              <a:rPr lang="it-IT" smtClean="0"/>
              <a:t>29/08/17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LL © Zanichelli editore 2017 </a:t>
            </a:r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6B929-DF07-4228-81B0-211E43D44C35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31532-3D5D-D043-BD91-45999F9F986D}" type="datetime1">
              <a:rPr lang="it-IT" smtClean="0"/>
              <a:t>29/08/17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LL © Zanichelli editore 2017 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6B929-DF07-4228-81B0-211E43D44C35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183E4-6D3B-014F-87CC-7CB5732D047F}" type="datetime1">
              <a:rPr lang="it-IT" smtClean="0"/>
              <a:t>29/08/17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LL © Zanichelli editore 2017 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96B929-DF07-4228-81B0-211E43D44C35}" type="slidenum">
              <a:rPr lang="it-IT" smtClean="0"/>
              <a:pPr/>
              <a:t>‹n.›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193BFA-4943-8E40-A6C8-AB7C4F33B3A2}" type="datetime1">
              <a:rPr lang="it-IT" smtClean="0"/>
              <a:t>29/08/17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592267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 smtClean="0"/>
              <a:t>LL © Zanichelli editore 2017 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96B929-DF07-4228-81B0-211E43D44C35}" type="slidenum">
              <a:rPr lang="it-IT" smtClean="0"/>
              <a:pPr/>
              <a:t>‹n.›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ttangolo 20"/>
          <p:cNvSpPr>
            <a:spLocks noChangeArrowheads="1"/>
          </p:cNvSpPr>
          <p:nvPr/>
        </p:nvSpPr>
        <p:spPr bwMode="auto">
          <a:xfrm>
            <a:off x="1015279" y="4293096"/>
            <a:ext cx="7515718" cy="1917204"/>
          </a:xfrm>
          <a:prstGeom prst="rect">
            <a:avLst/>
          </a:prstGeom>
          <a:solidFill>
            <a:srgbClr val="8DDFF9">
              <a:alpha val="79999"/>
            </a:srgb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it-IT" altLang="it-IT" sz="1600" b="1" dirty="0">
                <a:latin typeface="Arial" pitchFamily="34" charset="0"/>
                <a:cs typeface="Arial" pitchFamily="34" charset="0"/>
              </a:rPr>
              <a:t>Presentano queste </a:t>
            </a:r>
            <a:r>
              <a:rPr lang="it-IT" altLang="it-IT" sz="1600" b="1" dirty="0" smtClean="0">
                <a:latin typeface="Arial" pitchFamily="34" charset="0"/>
                <a:cs typeface="Arial" pitchFamily="34" charset="0"/>
              </a:rPr>
              <a:t>caratteristiche:</a:t>
            </a:r>
            <a:endParaRPr lang="it-IT" altLang="it-IT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Rettangolo 20"/>
          <p:cNvSpPr>
            <a:spLocks noChangeArrowheads="1"/>
          </p:cNvSpPr>
          <p:nvPr/>
        </p:nvSpPr>
        <p:spPr bwMode="auto">
          <a:xfrm>
            <a:off x="1016722" y="1484784"/>
            <a:ext cx="7515718" cy="432000"/>
          </a:xfrm>
          <a:prstGeom prst="rect">
            <a:avLst/>
          </a:prstGeom>
          <a:solidFill>
            <a:srgbClr val="8DDFF9">
              <a:alpha val="79999"/>
            </a:srgb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it-IT" altLang="it-IT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Al</a:t>
            </a:r>
            <a:r>
              <a:rPr lang="it-IT" altLang="it-IT" sz="1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secondo gruppo </a:t>
            </a:r>
            <a:r>
              <a:rPr lang="it-IT" altLang="it-IT" sz="1600" b="1" dirty="0" smtClean="0">
                <a:latin typeface="Arial" pitchFamily="34" charset="0"/>
                <a:cs typeface="Arial" pitchFamily="34" charset="0"/>
              </a:rPr>
              <a:t>appartengono i </a:t>
            </a:r>
            <a:r>
              <a:rPr lang="it-IT" altLang="it-IT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nomi</a:t>
            </a:r>
            <a:r>
              <a:rPr lang="it-IT" altLang="it-IT" sz="1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it-IT" altLang="it-IT" sz="1600" dirty="0" smtClean="0">
                <a:latin typeface="Arial" pitchFamily="34" charset="0"/>
                <a:cs typeface="Arial" pitchFamily="34" charset="0"/>
              </a:rPr>
              <a:t>	</a:t>
            </a:r>
            <a:endParaRPr lang="it-IT" altLang="it-IT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1047751" y="481013"/>
            <a:ext cx="7844562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</a:pPr>
            <a:r>
              <a:rPr lang="it-IT" altLang="it-IT" sz="2800" b="1" dirty="0">
                <a:latin typeface="+mj-lt"/>
                <a:ea typeface="Bradley Hand"/>
                <a:cs typeface="Bradley Hand"/>
              </a:rPr>
              <a:t>La </a:t>
            </a:r>
            <a:r>
              <a:rPr lang="it-IT" altLang="it-IT" sz="2800" b="1" dirty="0" smtClean="0">
                <a:latin typeface="+mj-lt"/>
                <a:ea typeface="Bradley Hand"/>
                <a:cs typeface="Bradley Hand"/>
              </a:rPr>
              <a:t>3a </a:t>
            </a:r>
            <a:r>
              <a:rPr lang="it-IT" altLang="it-IT" sz="2800" b="1" dirty="0">
                <a:latin typeface="+mj-lt"/>
                <a:ea typeface="Bradley Hand"/>
                <a:cs typeface="Bradley Hand"/>
              </a:rPr>
              <a:t>declinazione: </a:t>
            </a:r>
            <a:r>
              <a:rPr lang="it-IT" altLang="it-IT" sz="2800" b="1" dirty="0" smtClean="0">
                <a:latin typeface="+mj-lt"/>
                <a:ea typeface="Bradley Hand"/>
                <a:cs typeface="Bradley Hand"/>
              </a:rPr>
              <a:t>i nomi del 2° gruppo</a:t>
            </a:r>
            <a:endParaRPr kumimoji="0" lang="it-IT" altLang="it-IT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Bradley Hand"/>
              <a:cs typeface="Bradley Hand"/>
            </a:endParaRPr>
          </a:p>
        </p:txBody>
      </p:sp>
      <p:sp>
        <p:nvSpPr>
          <p:cNvPr id="6" name="CasellaDiTesto 11"/>
          <p:cNvSpPr txBox="1">
            <a:spLocks noChangeArrowheads="1"/>
          </p:cNvSpPr>
          <p:nvPr/>
        </p:nvSpPr>
        <p:spPr bwMode="auto">
          <a:xfrm>
            <a:off x="414338" y="257175"/>
            <a:ext cx="811810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sz="1200" b="1" dirty="0"/>
              <a:t>L’</a:t>
            </a:r>
            <a:r>
              <a:rPr lang="it-IT" sz="1200" b="1" i="1" dirty="0"/>
              <a:t>AMPHITHEATRUM</a:t>
            </a:r>
            <a:r>
              <a:rPr lang="it-IT" altLang="it-IT" sz="1200" b="1" dirty="0">
                <a:solidFill>
                  <a:srgbClr val="161645"/>
                </a:solidFill>
              </a:rPr>
              <a:t> </a:t>
            </a:r>
            <a:r>
              <a:rPr lang="it-IT" altLang="it-IT" sz="1200" dirty="0">
                <a:solidFill>
                  <a:srgbClr val="161645"/>
                </a:solidFill>
              </a:rPr>
              <a:t>– Lezione 21 • Il 2° gruppo della 3a declinazione</a:t>
            </a:r>
          </a:p>
        </p:txBody>
      </p:sp>
      <p:sp>
        <p:nvSpPr>
          <p:cNvPr id="7" name="Rettangolo 1"/>
          <p:cNvSpPr>
            <a:spLocks noChangeArrowheads="1"/>
          </p:cNvSpPr>
          <p:nvPr/>
        </p:nvSpPr>
        <p:spPr bwMode="auto">
          <a:xfrm>
            <a:off x="490538" y="635000"/>
            <a:ext cx="525462" cy="568325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defRPr/>
            </a:pPr>
            <a:r>
              <a:rPr lang="it-IT" altLang="it-IT" b="1" dirty="0" smtClean="0">
                <a:solidFill>
                  <a:schemeClr val="bg1"/>
                </a:solidFill>
              </a:rPr>
              <a:t> </a:t>
            </a:r>
            <a:r>
              <a:rPr lang="it-IT" altLang="it-IT" sz="2800" b="1" dirty="0" smtClean="0">
                <a:solidFill>
                  <a:schemeClr val="bg1"/>
                </a:solidFill>
                <a:latin typeface="+mj-lt"/>
                <a:ea typeface="Bradley Hand" charset="0"/>
                <a:cs typeface="Bradley Hand" charset="0"/>
              </a:rPr>
              <a:t>1</a:t>
            </a:r>
          </a:p>
        </p:txBody>
      </p:sp>
      <p:cxnSp>
        <p:nvCxnSpPr>
          <p:cNvPr id="8" name="Connettore 1 7"/>
          <p:cNvCxnSpPr/>
          <p:nvPr/>
        </p:nvCxnSpPr>
        <p:spPr bwMode="auto">
          <a:xfrm>
            <a:off x="74613" y="635000"/>
            <a:ext cx="8985250" cy="0"/>
          </a:xfrm>
          <a:prstGeom prst="line">
            <a:avLst/>
          </a:prstGeom>
          <a:ln w="19050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3" name="Connettore diritto 12"/>
          <p:cNvCxnSpPr/>
          <p:nvPr/>
        </p:nvCxnSpPr>
        <p:spPr>
          <a:xfrm>
            <a:off x="1016000" y="1484785"/>
            <a:ext cx="0" cy="471600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3" name="Rettangolo 20"/>
          <p:cNvSpPr>
            <a:spLocks noChangeArrowheads="1"/>
          </p:cNvSpPr>
          <p:nvPr/>
        </p:nvSpPr>
        <p:spPr bwMode="auto">
          <a:xfrm>
            <a:off x="1471445" y="2060848"/>
            <a:ext cx="7059552" cy="432000"/>
          </a:xfrm>
          <a:prstGeom prst="rect">
            <a:avLst/>
          </a:prstGeom>
          <a:solidFill>
            <a:srgbClr val="8DDFF9">
              <a:alpha val="40000"/>
            </a:srgb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ts val="600"/>
              </a:spcBef>
              <a:buClr>
                <a:schemeClr val="tx2"/>
              </a:buClr>
            </a:pPr>
            <a:r>
              <a:rPr lang="it-IT" altLang="it-IT" sz="1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parisillabi</a:t>
            </a:r>
            <a:r>
              <a:rPr lang="it-IT" altLang="it-IT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t-IT" altLang="it-IT" sz="1600" b="1" dirty="0">
                <a:latin typeface="Arial" pitchFamily="34" charset="0"/>
                <a:cs typeface="Arial" pitchFamily="34" charset="0"/>
              </a:rPr>
              <a:t>maschili</a:t>
            </a:r>
            <a:r>
              <a:rPr lang="it-IT" altLang="it-IT" sz="1600" dirty="0">
                <a:latin typeface="Arial" pitchFamily="34" charset="0"/>
                <a:cs typeface="Arial" pitchFamily="34" charset="0"/>
              </a:rPr>
              <a:t>, </a:t>
            </a:r>
            <a:r>
              <a:rPr lang="it-IT" altLang="it-IT" sz="1600" b="1" dirty="0" smtClean="0">
                <a:latin typeface="Arial" pitchFamily="34" charset="0"/>
                <a:cs typeface="Arial" pitchFamily="34" charset="0"/>
              </a:rPr>
              <a:t>femminili</a:t>
            </a:r>
            <a:endParaRPr lang="it-IT" altLang="it-IT" sz="16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" name="Connettore diritto 3"/>
          <p:cNvCxnSpPr/>
          <p:nvPr/>
        </p:nvCxnSpPr>
        <p:spPr>
          <a:xfrm>
            <a:off x="1146746" y="2278945"/>
            <a:ext cx="3240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Ovale 1"/>
          <p:cNvSpPr/>
          <p:nvPr/>
        </p:nvSpPr>
        <p:spPr>
          <a:xfrm>
            <a:off x="866913" y="2120768"/>
            <a:ext cx="317529" cy="31216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26" name="Connettore diritto 25"/>
          <p:cNvCxnSpPr/>
          <p:nvPr/>
        </p:nvCxnSpPr>
        <p:spPr>
          <a:xfrm>
            <a:off x="1146746" y="3468000"/>
            <a:ext cx="3240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7" name="Ovale 26"/>
          <p:cNvSpPr/>
          <p:nvPr/>
        </p:nvSpPr>
        <p:spPr>
          <a:xfrm>
            <a:off x="866913" y="3309823"/>
            <a:ext cx="317529" cy="31216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5" name="Rettangolo 20"/>
          <p:cNvSpPr>
            <a:spLocks noChangeArrowheads="1"/>
          </p:cNvSpPr>
          <p:nvPr/>
        </p:nvSpPr>
        <p:spPr bwMode="auto">
          <a:xfrm>
            <a:off x="1471445" y="3285032"/>
            <a:ext cx="7059552" cy="432000"/>
          </a:xfrm>
          <a:prstGeom prst="rect">
            <a:avLst/>
          </a:prstGeom>
          <a:solidFill>
            <a:srgbClr val="8DDFF9">
              <a:alpha val="40000"/>
            </a:srgb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ts val="600"/>
              </a:spcBef>
              <a:buClr>
                <a:schemeClr val="tx2"/>
              </a:buClr>
            </a:pPr>
            <a:r>
              <a:rPr lang="it-IT" altLang="it-IT" sz="1600" dirty="0">
                <a:latin typeface="Arial" pitchFamily="34" charset="0"/>
                <a:cs typeface="Arial" pitchFamily="34" charset="0"/>
              </a:rPr>
              <a:t>con </a:t>
            </a:r>
            <a:r>
              <a:rPr lang="it-IT" altLang="it-IT" sz="1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due consonanti </a:t>
            </a:r>
            <a:r>
              <a:rPr lang="it-IT" altLang="it-IT" sz="1600" b="1" dirty="0" smtClean="0">
                <a:latin typeface="Arial" pitchFamily="34" charset="0"/>
                <a:cs typeface="Arial" pitchFamily="34" charset="0"/>
              </a:rPr>
              <a:t>davanti</a:t>
            </a:r>
            <a:r>
              <a:rPr lang="it-IT" altLang="it-IT" sz="1600" dirty="0" smtClean="0">
                <a:latin typeface="Arial" pitchFamily="34" charset="0"/>
                <a:cs typeface="Arial" pitchFamily="34" charset="0"/>
              </a:rPr>
              <a:t> all’uscita in </a:t>
            </a:r>
            <a:r>
              <a:rPr lang="it-IT" altLang="it-IT" sz="1600" b="1" dirty="0">
                <a:latin typeface="Arial" pitchFamily="34" charset="0"/>
                <a:cs typeface="Arial" pitchFamily="34" charset="0"/>
              </a:rPr>
              <a:t>-</a:t>
            </a:r>
            <a:r>
              <a:rPr lang="it-IT" altLang="it-IT" sz="1600" b="1" i="1" dirty="0" err="1">
                <a:latin typeface="Arial" pitchFamily="34" charset="0"/>
                <a:cs typeface="Arial" pitchFamily="34" charset="0"/>
              </a:rPr>
              <a:t>is</a:t>
            </a:r>
            <a:r>
              <a:rPr lang="it-IT" altLang="it-IT" sz="1600" b="1" dirty="0">
                <a:latin typeface="Arial" pitchFamily="34" charset="0"/>
                <a:cs typeface="Arial" pitchFamily="34" charset="0"/>
              </a:rPr>
              <a:t> </a:t>
            </a:r>
            <a:r>
              <a:rPr lang="it-IT" altLang="it-IT" sz="1600" dirty="0">
                <a:latin typeface="Arial" pitchFamily="34" charset="0"/>
                <a:cs typeface="Arial" pitchFamily="34" charset="0"/>
              </a:rPr>
              <a:t>del</a:t>
            </a:r>
            <a:r>
              <a:rPr lang="it-IT" altLang="it-IT" sz="1600" b="1" dirty="0">
                <a:latin typeface="Arial" pitchFamily="34" charset="0"/>
                <a:cs typeface="Arial" pitchFamily="34" charset="0"/>
              </a:rPr>
              <a:t> genitivo singolare</a:t>
            </a:r>
          </a:p>
        </p:txBody>
      </p:sp>
      <p:graphicFrame>
        <p:nvGraphicFramePr>
          <p:cNvPr id="3" name="Tabella 2"/>
          <p:cNvGraphicFramePr>
            <a:graphicFrameLocks noGrp="1"/>
          </p:cNvGraphicFramePr>
          <p:nvPr>
            <p:extLst/>
          </p:nvPr>
        </p:nvGraphicFramePr>
        <p:xfrm>
          <a:off x="1138610" y="4728405"/>
          <a:ext cx="7175818" cy="136489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254918">
                  <a:extLst>
                    <a:ext uri="{9D8B030D-6E8A-4147-A177-3AD203B41FA5}">
                      <a16:colId xmlns:a16="http://schemas.microsoft.com/office/drawing/2014/main" xmlns="" val="967903125"/>
                    </a:ext>
                  </a:extLst>
                </a:gridCol>
                <a:gridCol w="1920900">
                  <a:extLst>
                    <a:ext uri="{9D8B030D-6E8A-4147-A177-3AD203B41FA5}">
                      <a16:colId xmlns:a16="http://schemas.microsoft.com/office/drawing/2014/main" xmlns="" val="1704458260"/>
                    </a:ext>
                  </a:extLst>
                </a:gridCol>
              </a:tblGrid>
              <a:tr h="43842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it-IT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DESINENZE</a:t>
                      </a:r>
                      <a:endParaRPr lang="it-IT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739379959"/>
                  </a:ext>
                </a:extLst>
              </a:tr>
              <a:tr h="31178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ablativo singolare </a:t>
                      </a:r>
                      <a:endParaRPr lang="it-IT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1" i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-ĕ</a:t>
                      </a:r>
                      <a:endParaRPr lang="it-IT" sz="1400" b="1" i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787887878"/>
                  </a:ext>
                </a:extLst>
              </a:tr>
              <a:tr h="31178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genitivo plurale </a:t>
                      </a:r>
                      <a:endParaRPr lang="it-IT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1" i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r>
                        <a:rPr lang="it-IT" sz="1400" b="1" i="1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ĭŭm</a:t>
                      </a:r>
                      <a:endParaRPr lang="it-IT" sz="1400" b="1" i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234858026"/>
                  </a:ext>
                </a:extLst>
              </a:tr>
              <a:tr h="30288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nominativo, accusativo e vocativo plurale dei nomi neutri </a:t>
                      </a:r>
                      <a:endParaRPr lang="it-IT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1" i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-ă</a:t>
                      </a:r>
                      <a:endParaRPr lang="it-IT" sz="1400" b="1" i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64737909"/>
                  </a:ext>
                </a:extLst>
              </a:tr>
            </a:tbl>
          </a:graphicData>
        </a:graphic>
      </p:graphicFrame>
      <p:sp>
        <p:nvSpPr>
          <p:cNvPr id="17" name="Rettangolo 20"/>
          <p:cNvSpPr>
            <a:spLocks noChangeArrowheads="1"/>
          </p:cNvSpPr>
          <p:nvPr/>
        </p:nvSpPr>
        <p:spPr bwMode="auto">
          <a:xfrm>
            <a:off x="1471445" y="2492896"/>
            <a:ext cx="7059552" cy="432000"/>
          </a:xfrm>
          <a:prstGeom prst="rect">
            <a:avLst/>
          </a:prstGeom>
          <a:solidFill>
            <a:srgbClr val="8DDFF9">
              <a:alpha val="40000"/>
            </a:srgb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ts val="600"/>
              </a:spcBef>
              <a:buClr>
                <a:schemeClr val="tx2"/>
              </a:buClr>
            </a:pPr>
            <a:r>
              <a:rPr lang="it-IT" altLang="it-IT" sz="16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imparisillabi</a:t>
            </a:r>
            <a:r>
              <a:rPr lang="it-IT" altLang="it-IT" sz="1600" dirty="0">
                <a:latin typeface="Arial" pitchFamily="34" charset="0"/>
                <a:cs typeface="Arial" pitchFamily="34" charset="0"/>
              </a:rPr>
              <a:t>, </a:t>
            </a:r>
            <a:r>
              <a:rPr lang="it-IT" altLang="it-IT" sz="1600" b="1" dirty="0">
                <a:latin typeface="Arial" pitchFamily="34" charset="0"/>
                <a:cs typeface="Arial" pitchFamily="34" charset="0"/>
              </a:rPr>
              <a:t>maschili</a:t>
            </a:r>
            <a:r>
              <a:rPr lang="it-IT" altLang="it-IT" sz="1600" dirty="0">
                <a:latin typeface="Arial" pitchFamily="34" charset="0"/>
                <a:cs typeface="Arial" pitchFamily="34" charset="0"/>
              </a:rPr>
              <a:t>, </a:t>
            </a:r>
            <a:r>
              <a:rPr lang="it-IT" altLang="it-IT" sz="1600" b="1" dirty="0">
                <a:latin typeface="Arial" pitchFamily="34" charset="0"/>
                <a:cs typeface="Arial" pitchFamily="34" charset="0"/>
              </a:rPr>
              <a:t>femminili</a:t>
            </a:r>
            <a:r>
              <a:rPr lang="it-IT" altLang="it-IT" sz="1600" dirty="0">
                <a:latin typeface="Arial" pitchFamily="34" charset="0"/>
                <a:cs typeface="Arial" pitchFamily="34" charset="0"/>
              </a:rPr>
              <a:t> e </a:t>
            </a:r>
            <a:r>
              <a:rPr lang="it-IT" altLang="it-IT" sz="1600" b="1" dirty="0" smtClean="0">
                <a:latin typeface="Arial" pitchFamily="34" charset="0"/>
                <a:cs typeface="Arial" pitchFamily="34" charset="0"/>
              </a:rPr>
              <a:t>neutri</a:t>
            </a:r>
            <a:r>
              <a:rPr lang="it-IT" altLang="it-IT" sz="1600" dirty="0" smtClean="0">
                <a:latin typeface="Arial" pitchFamily="34" charset="0"/>
                <a:cs typeface="Arial" pitchFamily="34" charset="0"/>
              </a:rPr>
              <a:t> </a:t>
            </a:r>
            <a:endParaRPr lang="it-IT" altLang="it-IT" sz="16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Segnaposto piè di pagina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LL © Zanichelli editore 2017 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921989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1047751" y="481013"/>
            <a:ext cx="7844562" cy="620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</a:pPr>
            <a:r>
              <a:rPr lang="it-IT" altLang="it-IT" b="1" dirty="0">
                <a:ea typeface="Bradley Hand"/>
                <a:cs typeface="Bradley Hand"/>
              </a:rPr>
              <a:t>La 3a declinazione: i nomi del 2° gruppo</a:t>
            </a:r>
          </a:p>
        </p:txBody>
      </p:sp>
      <p:sp>
        <p:nvSpPr>
          <p:cNvPr id="6" name="CasellaDiTesto 11"/>
          <p:cNvSpPr txBox="1">
            <a:spLocks noChangeArrowheads="1"/>
          </p:cNvSpPr>
          <p:nvPr/>
        </p:nvSpPr>
        <p:spPr bwMode="auto">
          <a:xfrm>
            <a:off x="414338" y="257175"/>
            <a:ext cx="811810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sz="1200" b="1" dirty="0"/>
              <a:t>L’</a:t>
            </a:r>
            <a:r>
              <a:rPr lang="it-IT" sz="1200" b="1" i="1" dirty="0"/>
              <a:t>AMPHITHEATRUM</a:t>
            </a:r>
            <a:r>
              <a:rPr lang="it-IT" altLang="it-IT" sz="1200" b="1" dirty="0">
                <a:solidFill>
                  <a:srgbClr val="161645"/>
                </a:solidFill>
              </a:rPr>
              <a:t> </a:t>
            </a:r>
            <a:r>
              <a:rPr lang="it-IT" altLang="it-IT" sz="1200" dirty="0">
                <a:solidFill>
                  <a:srgbClr val="161645"/>
                </a:solidFill>
              </a:rPr>
              <a:t>– Lezione 21 • Il 2° gruppo della 3a declinazione</a:t>
            </a:r>
          </a:p>
        </p:txBody>
      </p:sp>
      <p:sp>
        <p:nvSpPr>
          <p:cNvPr id="7" name="Rettangolo 1"/>
          <p:cNvSpPr>
            <a:spLocks noChangeArrowheads="1"/>
          </p:cNvSpPr>
          <p:nvPr/>
        </p:nvSpPr>
        <p:spPr bwMode="auto">
          <a:xfrm>
            <a:off x="490538" y="635000"/>
            <a:ext cx="525462" cy="568325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defRPr/>
            </a:pPr>
            <a:r>
              <a:rPr lang="it-IT" altLang="it-IT" b="1" dirty="0" smtClean="0">
                <a:solidFill>
                  <a:schemeClr val="bg1"/>
                </a:solidFill>
              </a:rPr>
              <a:t> </a:t>
            </a:r>
            <a:endParaRPr lang="it-IT" altLang="it-IT" sz="2800" b="1" dirty="0" smtClean="0">
              <a:solidFill>
                <a:schemeClr val="bg1"/>
              </a:solidFill>
              <a:latin typeface="+mj-lt"/>
              <a:ea typeface="Bradley Hand" charset="0"/>
              <a:cs typeface="Bradley Hand" charset="0"/>
            </a:endParaRPr>
          </a:p>
        </p:txBody>
      </p:sp>
      <p:cxnSp>
        <p:nvCxnSpPr>
          <p:cNvPr id="8" name="Connettore 1 7"/>
          <p:cNvCxnSpPr/>
          <p:nvPr/>
        </p:nvCxnSpPr>
        <p:spPr bwMode="auto">
          <a:xfrm>
            <a:off x="74613" y="635000"/>
            <a:ext cx="8985250" cy="0"/>
          </a:xfrm>
          <a:prstGeom prst="line">
            <a:avLst/>
          </a:prstGeom>
          <a:ln w="19050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9" name="Rettangolo 20"/>
          <p:cNvSpPr>
            <a:spLocks noChangeArrowheads="1"/>
          </p:cNvSpPr>
          <p:nvPr/>
        </p:nvSpPr>
        <p:spPr bwMode="auto">
          <a:xfrm>
            <a:off x="1015999" y="1484784"/>
            <a:ext cx="7876313" cy="3960000"/>
          </a:xfrm>
          <a:prstGeom prst="rect">
            <a:avLst/>
          </a:prstGeom>
          <a:solidFill>
            <a:srgbClr val="8DDFF9">
              <a:alpha val="79999"/>
            </a:srgb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it-IT" altLang="it-IT" sz="1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 parisillabi</a:t>
            </a:r>
          </a:p>
          <a:p>
            <a:endParaRPr lang="it-IT" altLang="it-IT" sz="1600" b="1" i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endParaRPr lang="it-IT" altLang="it-IT" sz="16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r>
              <a:rPr lang="it-IT" altLang="it-IT" sz="1600" b="1" i="1" dirty="0" err="1" smtClean="0">
                <a:solidFill>
                  <a:srgbClr val="C00000"/>
                </a:solidFill>
                <a:latin typeface="Arial Narrow" panose="020B0606020202030204" pitchFamily="34" charset="0"/>
                <a:cs typeface="Arial" pitchFamily="34" charset="0"/>
              </a:rPr>
              <a:t>civis</a:t>
            </a:r>
            <a:r>
              <a:rPr lang="it-IT" altLang="it-IT" sz="1600" b="1" i="1" dirty="0" smtClean="0">
                <a:solidFill>
                  <a:srgbClr val="C00000"/>
                </a:solidFill>
                <a:latin typeface="Arial Narrow" panose="020B0606020202030204" pitchFamily="34" charset="0"/>
                <a:cs typeface="Arial" pitchFamily="34" charset="0"/>
              </a:rPr>
              <a:t>, </a:t>
            </a:r>
            <a:r>
              <a:rPr lang="it-IT" altLang="it-IT" sz="1600" b="1" i="1" dirty="0" err="1" smtClean="0">
                <a:solidFill>
                  <a:srgbClr val="C00000"/>
                </a:solidFill>
                <a:latin typeface="Arial Narrow" panose="020B0606020202030204" pitchFamily="34" charset="0"/>
                <a:cs typeface="Arial" pitchFamily="34" charset="0"/>
              </a:rPr>
              <a:t>civis</a:t>
            </a:r>
            <a:r>
              <a:rPr lang="it-IT" altLang="it-IT" sz="1600" i="1" dirty="0" smtClean="0">
                <a:latin typeface="Arial Narrow" panose="020B0606020202030204" pitchFamily="34" charset="0"/>
                <a:cs typeface="Arial" pitchFamily="34" charset="0"/>
              </a:rPr>
              <a:t>, </a:t>
            </a:r>
            <a:r>
              <a:rPr lang="it-IT" altLang="it-IT" sz="1600" dirty="0" smtClean="0">
                <a:latin typeface="Arial Narrow" panose="020B0606020202030204" pitchFamily="34" charset="0"/>
                <a:cs typeface="Arial" pitchFamily="34" charset="0"/>
              </a:rPr>
              <a:t>maschile, «cittadino»</a:t>
            </a:r>
            <a:endParaRPr lang="it-IT" altLang="it-IT" sz="1600" dirty="0">
              <a:latin typeface="Arial Narrow" panose="020B0606020202030204" pitchFamily="34" charset="0"/>
              <a:cs typeface="Arial" pitchFamily="34" charset="0"/>
            </a:endParaRPr>
          </a:p>
        </p:txBody>
      </p:sp>
      <p:cxnSp>
        <p:nvCxnSpPr>
          <p:cNvPr id="13" name="Connettore diritto 12"/>
          <p:cNvCxnSpPr/>
          <p:nvPr/>
        </p:nvCxnSpPr>
        <p:spPr>
          <a:xfrm>
            <a:off x="1016000" y="1484785"/>
            <a:ext cx="0" cy="396000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graphicFrame>
        <p:nvGraphicFramePr>
          <p:cNvPr id="11" name="Tabel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8502139"/>
              </p:ext>
            </p:extLst>
          </p:nvPr>
        </p:nvGraphicFramePr>
        <p:xfrm>
          <a:off x="1097078" y="2564904"/>
          <a:ext cx="7714155" cy="266429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42674">
                  <a:extLst>
                    <a:ext uri="{9D8B030D-6E8A-4147-A177-3AD203B41FA5}">
                      <a16:colId xmlns:a16="http://schemas.microsoft.com/office/drawing/2014/main" xmlns="" val="987017486"/>
                    </a:ext>
                  </a:extLst>
                </a:gridCol>
                <a:gridCol w="3312368">
                  <a:extLst>
                    <a:ext uri="{9D8B030D-6E8A-4147-A177-3AD203B41FA5}">
                      <a16:colId xmlns:a16="http://schemas.microsoft.com/office/drawing/2014/main" xmlns="" val="2689701707"/>
                    </a:ext>
                  </a:extLst>
                </a:gridCol>
                <a:gridCol w="3159113">
                  <a:extLst>
                    <a:ext uri="{9D8B030D-6E8A-4147-A177-3AD203B41FA5}">
                      <a16:colId xmlns:a16="http://schemas.microsoft.com/office/drawing/2014/main" xmlns="" val="473309658"/>
                    </a:ext>
                  </a:extLst>
                </a:gridCol>
              </a:tblGrid>
              <a:tr h="33429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it-IT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Singolare</a:t>
                      </a:r>
                      <a:endParaRPr lang="it-IT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Plurale </a:t>
                      </a:r>
                      <a:endParaRPr lang="it-IT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2612011382"/>
                  </a:ext>
                </a:extLst>
              </a:tr>
              <a:tr h="38994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nominativo </a:t>
                      </a:r>
                      <a:endParaRPr lang="it-IT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0" i="1" dirty="0" smtClean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civ-</a:t>
                      </a:r>
                      <a:r>
                        <a:rPr lang="it-IT" sz="1400" b="0" i="1" dirty="0" err="1" smtClean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is</a:t>
                      </a:r>
                      <a:r>
                        <a:rPr lang="it-IT" sz="1400" b="0" dirty="0" smtClean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	il cittadino </a:t>
                      </a:r>
                      <a:endParaRPr lang="it-IT" sz="14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0" i="1" dirty="0" smtClean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civ-</a:t>
                      </a:r>
                      <a:r>
                        <a:rPr lang="it-IT" sz="1400" b="0" i="1" kern="1200" dirty="0" err="1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ēs</a:t>
                      </a:r>
                      <a:r>
                        <a:rPr lang="it-IT" sz="1400" b="0" dirty="0" smtClean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	i cittadini</a:t>
                      </a:r>
                      <a:endParaRPr lang="it-IT" sz="14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3233050563"/>
                  </a:ext>
                </a:extLst>
              </a:tr>
              <a:tr h="38994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genitivo </a:t>
                      </a:r>
                      <a:endParaRPr lang="it-IT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0" i="1" dirty="0" smtClean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civ-</a:t>
                      </a:r>
                      <a:r>
                        <a:rPr lang="it-IT" sz="1400" b="0" i="1" kern="1200" dirty="0" err="1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ĭs</a:t>
                      </a:r>
                      <a:r>
                        <a:rPr lang="it-IT" sz="1400" b="0" i="1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it-IT" sz="1400" b="0" dirty="0" smtClean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	del cittadino</a:t>
                      </a:r>
                      <a:endParaRPr lang="it-IT" sz="14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0" i="1" dirty="0" smtClean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civ-</a:t>
                      </a:r>
                      <a:r>
                        <a:rPr lang="it-IT" sz="1400" b="0" i="1" kern="1200" dirty="0" err="1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ĭŭm</a:t>
                      </a:r>
                      <a:r>
                        <a:rPr lang="it-IT" sz="1400" b="0" dirty="0" smtClean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	dei cittadini</a:t>
                      </a:r>
                      <a:endParaRPr lang="it-IT" sz="14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3665380949"/>
                  </a:ext>
                </a:extLst>
              </a:tr>
              <a:tr h="38994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dativo </a:t>
                      </a:r>
                      <a:endParaRPr lang="it-IT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0" i="1" dirty="0" smtClean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civ-</a:t>
                      </a:r>
                      <a:r>
                        <a:rPr lang="it-IT" sz="1400" b="0" i="1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ī </a:t>
                      </a:r>
                      <a:r>
                        <a:rPr lang="it-IT" sz="1400" b="0" dirty="0" smtClean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	al cittadino</a:t>
                      </a:r>
                      <a:endParaRPr lang="it-IT" sz="14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0" i="1" dirty="0" smtClean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civ-</a:t>
                      </a:r>
                      <a:r>
                        <a:rPr lang="it-IT" sz="1400" b="0" i="1" kern="1200" dirty="0" err="1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ĭbus</a:t>
                      </a:r>
                      <a:r>
                        <a:rPr lang="it-IT" sz="1400" b="0" dirty="0" smtClean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	ai cittadini</a:t>
                      </a:r>
                      <a:endParaRPr lang="it-IT" sz="14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2345073978"/>
                  </a:ext>
                </a:extLst>
              </a:tr>
              <a:tr h="38994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accusativo </a:t>
                      </a:r>
                      <a:endParaRPr lang="it-IT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0" i="1" dirty="0" smtClean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civ-</a:t>
                      </a:r>
                      <a:r>
                        <a:rPr lang="it-IT" sz="1400" b="0" i="1" kern="1200" dirty="0" err="1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ĕm</a:t>
                      </a:r>
                      <a:r>
                        <a:rPr lang="it-IT" sz="1400" b="0" dirty="0" smtClean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	il cittadino</a:t>
                      </a:r>
                      <a:endParaRPr lang="it-IT" sz="14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0" i="1" dirty="0" smtClean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civ-</a:t>
                      </a:r>
                      <a:r>
                        <a:rPr lang="it-IT" sz="1400" b="0" i="1" kern="1200" dirty="0" err="1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ēs</a:t>
                      </a:r>
                      <a:r>
                        <a:rPr lang="it-IT" sz="1400" b="0" dirty="0" smtClean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	i cittadini</a:t>
                      </a:r>
                      <a:endParaRPr lang="it-IT" sz="14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2211706824"/>
                  </a:ext>
                </a:extLst>
              </a:tr>
              <a:tr h="38994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vocativo </a:t>
                      </a:r>
                      <a:endParaRPr lang="it-IT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0" i="1" dirty="0" smtClean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civ-</a:t>
                      </a:r>
                      <a:r>
                        <a:rPr lang="it-IT" sz="1400" b="0" i="1" kern="1200" dirty="0" err="1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is</a:t>
                      </a:r>
                      <a:r>
                        <a:rPr lang="it-IT" sz="1400" b="0" i="1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it-IT" sz="1400" b="0" dirty="0" smtClean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	o cittadino</a:t>
                      </a:r>
                      <a:endParaRPr lang="it-IT" sz="14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0" i="1" dirty="0" smtClean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civ-</a:t>
                      </a:r>
                      <a:r>
                        <a:rPr lang="it-IT" sz="1400" b="0" i="1" kern="1200" dirty="0" err="1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ēs</a:t>
                      </a:r>
                      <a:r>
                        <a:rPr lang="it-IT" sz="1400" b="0" dirty="0" smtClean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	o cittadini</a:t>
                      </a:r>
                      <a:endParaRPr lang="it-IT" sz="14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4031361821"/>
                  </a:ext>
                </a:extLst>
              </a:tr>
              <a:tr h="38028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ablativo </a:t>
                      </a:r>
                      <a:endParaRPr lang="it-IT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0" i="1" dirty="0" smtClean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civ-</a:t>
                      </a:r>
                      <a:r>
                        <a:rPr lang="it-IT" sz="1400" b="0" i="1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ĕ </a:t>
                      </a:r>
                      <a:r>
                        <a:rPr lang="it-IT" sz="1400" b="0" dirty="0" smtClean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	per </a:t>
                      </a:r>
                      <a:r>
                        <a:rPr lang="it-IT" sz="1400" b="0" dirty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(con, da...) il </a:t>
                      </a:r>
                      <a:r>
                        <a:rPr lang="it-IT" sz="1400" b="0" dirty="0" smtClean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cittadino</a:t>
                      </a:r>
                      <a:endParaRPr lang="it-IT" sz="14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0" i="1" dirty="0" smtClean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civ-</a:t>
                      </a:r>
                      <a:r>
                        <a:rPr lang="it-IT" sz="1400" b="0" i="1" kern="1200" dirty="0" err="1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ĭbus</a:t>
                      </a:r>
                      <a:r>
                        <a:rPr lang="it-IT" sz="1400" b="0" dirty="0" smtClean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	per </a:t>
                      </a:r>
                      <a:r>
                        <a:rPr lang="it-IT" sz="1400" b="0" dirty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(con, da...) i </a:t>
                      </a:r>
                      <a:r>
                        <a:rPr lang="it-IT" sz="1400" b="0" dirty="0" smtClean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cittadini</a:t>
                      </a:r>
                      <a:endParaRPr lang="it-IT" sz="14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417299974"/>
                  </a:ext>
                </a:extLst>
              </a:tr>
            </a:tbl>
          </a:graphicData>
        </a:graphic>
      </p:graphicFrame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LL © Zanichelli editore 2017 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336011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sellaDiTesto 11"/>
          <p:cNvSpPr txBox="1">
            <a:spLocks noChangeArrowheads="1"/>
          </p:cNvSpPr>
          <p:nvPr/>
        </p:nvSpPr>
        <p:spPr bwMode="auto">
          <a:xfrm>
            <a:off x="414338" y="257175"/>
            <a:ext cx="811810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sz="1200" b="1" dirty="0"/>
              <a:t>L’</a:t>
            </a:r>
            <a:r>
              <a:rPr lang="it-IT" sz="1200" b="1" i="1" dirty="0"/>
              <a:t>AMPHITHEATRUM</a:t>
            </a:r>
            <a:r>
              <a:rPr lang="it-IT" altLang="it-IT" sz="1200" b="1" dirty="0">
                <a:solidFill>
                  <a:srgbClr val="161645"/>
                </a:solidFill>
              </a:rPr>
              <a:t> </a:t>
            </a:r>
            <a:r>
              <a:rPr lang="it-IT" altLang="it-IT" sz="1200" dirty="0">
                <a:solidFill>
                  <a:srgbClr val="161645"/>
                </a:solidFill>
              </a:rPr>
              <a:t>– Lezione 21 • Il 2° gruppo della 3a declinazione</a:t>
            </a:r>
          </a:p>
        </p:txBody>
      </p:sp>
      <p:cxnSp>
        <p:nvCxnSpPr>
          <p:cNvPr id="8" name="Connettore 1 7"/>
          <p:cNvCxnSpPr/>
          <p:nvPr/>
        </p:nvCxnSpPr>
        <p:spPr bwMode="auto">
          <a:xfrm>
            <a:off x="74613" y="635000"/>
            <a:ext cx="8985250" cy="0"/>
          </a:xfrm>
          <a:prstGeom prst="line">
            <a:avLst/>
          </a:prstGeom>
          <a:ln w="19050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9" name="Rettangolo 20"/>
          <p:cNvSpPr>
            <a:spLocks noChangeArrowheads="1"/>
          </p:cNvSpPr>
          <p:nvPr/>
        </p:nvSpPr>
        <p:spPr bwMode="auto">
          <a:xfrm>
            <a:off x="1015999" y="1484784"/>
            <a:ext cx="7876313" cy="3960000"/>
          </a:xfrm>
          <a:prstGeom prst="rect">
            <a:avLst/>
          </a:prstGeom>
          <a:solidFill>
            <a:srgbClr val="8DDFF9">
              <a:alpha val="79999"/>
            </a:srgb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it-IT" altLang="it-IT" sz="1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Gli imparisillabi</a:t>
            </a:r>
          </a:p>
          <a:p>
            <a:endParaRPr lang="it-IT" altLang="it-IT" sz="16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endParaRPr lang="it-IT" altLang="it-IT" sz="1600" b="1" i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r>
              <a:rPr lang="it-IT" altLang="it-IT" sz="1600" b="1" i="1" dirty="0" smtClean="0">
                <a:solidFill>
                  <a:srgbClr val="C00000"/>
                </a:solidFill>
                <a:latin typeface="Arial Narrow" panose="020B0606020202030204" pitchFamily="34" charset="0"/>
                <a:cs typeface="Arial" pitchFamily="34" charset="0"/>
              </a:rPr>
              <a:t>gens, </a:t>
            </a:r>
            <a:r>
              <a:rPr lang="it-IT" altLang="it-IT" sz="1600" b="1" i="1" dirty="0" err="1" smtClean="0">
                <a:solidFill>
                  <a:srgbClr val="C00000"/>
                </a:solidFill>
                <a:latin typeface="Arial Narrow" panose="020B0606020202030204" pitchFamily="34" charset="0"/>
                <a:cs typeface="Arial" pitchFamily="34" charset="0"/>
              </a:rPr>
              <a:t>gentis</a:t>
            </a:r>
            <a:r>
              <a:rPr lang="it-IT" altLang="it-IT" sz="1600" i="1" dirty="0" smtClean="0">
                <a:latin typeface="Arial Narrow" panose="020B0606020202030204" pitchFamily="34" charset="0"/>
                <a:cs typeface="Arial" pitchFamily="34" charset="0"/>
              </a:rPr>
              <a:t>, </a:t>
            </a:r>
            <a:r>
              <a:rPr lang="it-IT" altLang="it-IT" sz="1600" dirty="0" smtClean="0">
                <a:latin typeface="Arial Narrow" panose="020B0606020202030204" pitchFamily="34" charset="0"/>
                <a:cs typeface="Arial" pitchFamily="34" charset="0"/>
              </a:rPr>
              <a:t>femminile, «stirpe»</a:t>
            </a:r>
            <a:endParaRPr lang="it-IT" altLang="it-IT" sz="1600" dirty="0">
              <a:latin typeface="Arial Narrow" panose="020B0606020202030204" pitchFamily="34" charset="0"/>
              <a:cs typeface="Arial" pitchFamily="34" charset="0"/>
            </a:endParaRPr>
          </a:p>
        </p:txBody>
      </p:sp>
      <p:cxnSp>
        <p:nvCxnSpPr>
          <p:cNvPr id="13" name="Connettore diritto 12"/>
          <p:cNvCxnSpPr/>
          <p:nvPr/>
        </p:nvCxnSpPr>
        <p:spPr>
          <a:xfrm>
            <a:off x="1016000" y="1484785"/>
            <a:ext cx="0" cy="396000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graphicFrame>
        <p:nvGraphicFramePr>
          <p:cNvPr id="10" name="Tabel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2876123"/>
              </p:ext>
            </p:extLst>
          </p:nvPr>
        </p:nvGraphicFramePr>
        <p:xfrm>
          <a:off x="1077274" y="2636912"/>
          <a:ext cx="7702199" cy="259228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30719">
                  <a:extLst>
                    <a:ext uri="{9D8B030D-6E8A-4147-A177-3AD203B41FA5}">
                      <a16:colId xmlns:a16="http://schemas.microsoft.com/office/drawing/2014/main" xmlns="" val="3535476966"/>
                    </a:ext>
                  </a:extLst>
                </a:gridCol>
                <a:gridCol w="2952328">
                  <a:extLst>
                    <a:ext uri="{9D8B030D-6E8A-4147-A177-3AD203B41FA5}">
                      <a16:colId xmlns:a16="http://schemas.microsoft.com/office/drawing/2014/main" xmlns="" val="1271053030"/>
                    </a:ext>
                  </a:extLst>
                </a:gridCol>
                <a:gridCol w="3519152">
                  <a:extLst>
                    <a:ext uri="{9D8B030D-6E8A-4147-A177-3AD203B41FA5}">
                      <a16:colId xmlns:a16="http://schemas.microsoft.com/office/drawing/2014/main" xmlns="" val="2298398510"/>
                    </a:ext>
                  </a:extLst>
                </a:gridCol>
              </a:tblGrid>
              <a:tr h="32581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it-IT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Singolare</a:t>
                      </a:r>
                      <a:endParaRPr lang="it-IT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Plurale </a:t>
                      </a:r>
                      <a:endParaRPr lang="it-IT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570563897"/>
                  </a:ext>
                </a:extLst>
              </a:tr>
              <a:tr h="38005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nominativo </a:t>
                      </a:r>
                      <a:endParaRPr lang="it-IT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0" i="1" dirty="0" smtClean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ars</a:t>
                      </a:r>
                      <a:r>
                        <a:rPr lang="it-IT" sz="1400" b="0" dirty="0" smtClean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	l’arte</a:t>
                      </a:r>
                      <a:endParaRPr lang="it-IT" sz="14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0" i="1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art-</a:t>
                      </a:r>
                      <a:r>
                        <a:rPr lang="it-IT" sz="1400" b="0" i="1" kern="1200" dirty="0" err="1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ēs</a:t>
                      </a:r>
                      <a:r>
                        <a:rPr lang="it-IT" sz="1400" b="0" dirty="0" smtClean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	le arti</a:t>
                      </a:r>
                      <a:endParaRPr lang="it-IT" sz="14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273152049"/>
                  </a:ext>
                </a:extLst>
              </a:tr>
              <a:tr h="38005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genitivo </a:t>
                      </a:r>
                      <a:endParaRPr lang="it-IT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0" i="1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art-</a:t>
                      </a:r>
                      <a:r>
                        <a:rPr lang="it-IT" sz="1400" b="0" i="1" kern="1200" dirty="0" err="1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ĭs</a:t>
                      </a:r>
                      <a:r>
                        <a:rPr lang="it-IT" sz="1400" b="0" dirty="0" smtClean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	dell’arte</a:t>
                      </a:r>
                      <a:endParaRPr lang="it-IT" sz="14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0" i="1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art-</a:t>
                      </a:r>
                      <a:r>
                        <a:rPr lang="it-IT" sz="1400" b="0" i="1" kern="1200" dirty="0" err="1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ĭŭm</a:t>
                      </a:r>
                      <a:r>
                        <a:rPr lang="it-IT" sz="1400" b="0" dirty="0" smtClean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	delle arti</a:t>
                      </a:r>
                      <a:endParaRPr lang="it-IT" sz="14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555230100"/>
                  </a:ext>
                </a:extLst>
              </a:tr>
              <a:tr h="38005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dativo </a:t>
                      </a:r>
                      <a:endParaRPr lang="it-IT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0" i="1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art-ī</a:t>
                      </a:r>
                      <a:r>
                        <a:rPr lang="it-IT" sz="1400" b="0" dirty="0" smtClean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	all’arte</a:t>
                      </a:r>
                      <a:endParaRPr lang="it-IT" sz="14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0" i="1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art-</a:t>
                      </a:r>
                      <a:r>
                        <a:rPr lang="it-IT" sz="1400" b="0" i="1" kern="1200" dirty="0" err="1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ĭbus</a:t>
                      </a:r>
                      <a:r>
                        <a:rPr lang="it-IT" sz="1400" b="0" dirty="0" smtClean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	alle arti</a:t>
                      </a:r>
                      <a:endParaRPr lang="it-IT" sz="14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2042831440"/>
                  </a:ext>
                </a:extLst>
              </a:tr>
              <a:tr h="38005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accusativo </a:t>
                      </a:r>
                      <a:endParaRPr lang="it-IT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0" i="1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art-</a:t>
                      </a:r>
                      <a:r>
                        <a:rPr lang="it-IT" sz="1400" b="0" i="1" kern="1200" dirty="0" err="1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ĕm</a:t>
                      </a:r>
                      <a:r>
                        <a:rPr lang="it-IT" sz="1400" b="0" i="1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it-IT" sz="1400" b="0" dirty="0" smtClean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	l’arte</a:t>
                      </a:r>
                      <a:endParaRPr lang="it-IT" sz="14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0" i="1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art-</a:t>
                      </a:r>
                      <a:r>
                        <a:rPr lang="it-IT" sz="1400" b="0" i="1" kern="1200" dirty="0" err="1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ēs</a:t>
                      </a:r>
                      <a:r>
                        <a:rPr lang="it-IT" sz="1400" b="0" dirty="0" smtClean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	le arti</a:t>
                      </a:r>
                      <a:endParaRPr lang="it-IT" sz="14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2449633201"/>
                  </a:ext>
                </a:extLst>
              </a:tr>
              <a:tr h="38005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vocativo </a:t>
                      </a:r>
                      <a:endParaRPr lang="it-IT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0" i="1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ars</a:t>
                      </a:r>
                      <a:r>
                        <a:rPr lang="it-IT" sz="1400" b="0" dirty="0" smtClean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	o arte</a:t>
                      </a:r>
                      <a:endParaRPr lang="it-IT" sz="14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0" i="1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art-</a:t>
                      </a:r>
                      <a:r>
                        <a:rPr lang="it-IT" sz="1400" b="0" i="1" kern="1200" dirty="0" err="1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ēs</a:t>
                      </a:r>
                      <a:r>
                        <a:rPr lang="it-IT" sz="1400" b="0" dirty="0" smtClean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	o arti</a:t>
                      </a:r>
                      <a:endParaRPr lang="it-IT" sz="14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3067025908"/>
                  </a:ext>
                </a:extLst>
              </a:tr>
              <a:tr h="36621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ablativo </a:t>
                      </a:r>
                      <a:endParaRPr lang="it-IT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0" i="1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art-ĕ</a:t>
                      </a:r>
                      <a:r>
                        <a:rPr lang="it-IT" sz="1400" b="0" dirty="0" smtClean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	per </a:t>
                      </a:r>
                      <a:r>
                        <a:rPr lang="it-IT" sz="1400" b="0" dirty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(con, da...) </a:t>
                      </a:r>
                      <a:r>
                        <a:rPr lang="it-IT" sz="1400" b="0" dirty="0" smtClean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l’arte</a:t>
                      </a:r>
                      <a:endParaRPr lang="it-IT" sz="14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0" i="1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art-</a:t>
                      </a:r>
                      <a:r>
                        <a:rPr lang="it-IT" sz="1400" b="0" i="1" kern="1200" dirty="0" err="1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ĭbus</a:t>
                      </a:r>
                      <a:r>
                        <a:rPr lang="it-IT" sz="1400" b="0" dirty="0" smtClean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	per </a:t>
                      </a:r>
                      <a:r>
                        <a:rPr lang="it-IT" sz="1400" b="0" dirty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(con, da...) le </a:t>
                      </a:r>
                      <a:r>
                        <a:rPr lang="it-IT" sz="1400" b="0" dirty="0" smtClean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arti</a:t>
                      </a:r>
                      <a:endParaRPr lang="it-IT" sz="14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537664363"/>
                  </a:ext>
                </a:extLst>
              </a:tr>
            </a:tbl>
          </a:graphicData>
        </a:graphic>
      </p:graphicFrame>
      <p:sp>
        <p:nvSpPr>
          <p:cNvPr id="11" name="Rectangle 2"/>
          <p:cNvSpPr txBox="1">
            <a:spLocks noChangeArrowheads="1"/>
          </p:cNvSpPr>
          <p:nvPr/>
        </p:nvSpPr>
        <p:spPr>
          <a:xfrm>
            <a:off x="1047751" y="481013"/>
            <a:ext cx="7844562" cy="620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</a:pPr>
            <a:r>
              <a:rPr lang="it-IT" altLang="it-IT" b="1" dirty="0">
                <a:ea typeface="Bradley Hand"/>
                <a:cs typeface="Bradley Hand"/>
              </a:rPr>
              <a:t>La 3a declinazione: i nomi del 2° gruppo</a:t>
            </a:r>
          </a:p>
        </p:txBody>
      </p:sp>
      <p:sp>
        <p:nvSpPr>
          <p:cNvPr id="12" name="Rettangolo 1"/>
          <p:cNvSpPr>
            <a:spLocks noChangeArrowheads="1"/>
          </p:cNvSpPr>
          <p:nvPr/>
        </p:nvSpPr>
        <p:spPr bwMode="auto">
          <a:xfrm>
            <a:off x="490538" y="635000"/>
            <a:ext cx="525462" cy="568325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defRPr/>
            </a:pPr>
            <a:r>
              <a:rPr lang="it-IT" altLang="it-IT" b="1" dirty="0" smtClean="0">
                <a:solidFill>
                  <a:schemeClr val="bg1"/>
                </a:solidFill>
              </a:rPr>
              <a:t> </a:t>
            </a:r>
            <a:endParaRPr lang="it-IT" altLang="it-IT" sz="2800" b="1" dirty="0" smtClean="0">
              <a:solidFill>
                <a:schemeClr val="bg1"/>
              </a:solidFill>
              <a:latin typeface="+mj-lt"/>
              <a:ea typeface="Bradley Hand" charset="0"/>
              <a:cs typeface="Bradley Hand" charset="0"/>
            </a:endParaRPr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LL © Zanichelli editore 2017 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076717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sellaDiTesto 11"/>
          <p:cNvSpPr txBox="1">
            <a:spLocks noChangeArrowheads="1"/>
          </p:cNvSpPr>
          <p:nvPr/>
        </p:nvSpPr>
        <p:spPr bwMode="auto">
          <a:xfrm>
            <a:off x="414338" y="257175"/>
            <a:ext cx="811810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sz="1200" b="1" dirty="0"/>
              <a:t>L’</a:t>
            </a:r>
            <a:r>
              <a:rPr lang="it-IT" sz="1200" b="1" i="1" dirty="0"/>
              <a:t>AMPHITHEATRUM</a:t>
            </a:r>
            <a:r>
              <a:rPr lang="it-IT" altLang="it-IT" sz="1200" b="1" dirty="0">
                <a:solidFill>
                  <a:srgbClr val="161645"/>
                </a:solidFill>
              </a:rPr>
              <a:t> </a:t>
            </a:r>
            <a:r>
              <a:rPr lang="it-IT" altLang="it-IT" sz="1200" dirty="0">
                <a:solidFill>
                  <a:srgbClr val="161645"/>
                </a:solidFill>
              </a:rPr>
              <a:t>– Lezione 21 • Il 2° gruppo della 3a declinazione</a:t>
            </a:r>
          </a:p>
        </p:txBody>
      </p:sp>
      <p:cxnSp>
        <p:nvCxnSpPr>
          <p:cNvPr id="8" name="Connettore 1 7"/>
          <p:cNvCxnSpPr/>
          <p:nvPr/>
        </p:nvCxnSpPr>
        <p:spPr bwMode="auto">
          <a:xfrm>
            <a:off x="74613" y="635000"/>
            <a:ext cx="8985250" cy="0"/>
          </a:xfrm>
          <a:prstGeom prst="line">
            <a:avLst/>
          </a:prstGeom>
          <a:ln w="19050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9" name="Rettangolo 20"/>
          <p:cNvSpPr>
            <a:spLocks noChangeArrowheads="1"/>
          </p:cNvSpPr>
          <p:nvPr/>
        </p:nvSpPr>
        <p:spPr bwMode="auto">
          <a:xfrm>
            <a:off x="1015999" y="1484784"/>
            <a:ext cx="7876313" cy="3960000"/>
          </a:xfrm>
          <a:prstGeom prst="rect">
            <a:avLst/>
          </a:prstGeom>
          <a:solidFill>
            <a:srgbClr val="8DDFF9">
              <a:alpha val="79999"/>
            </a:srgb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it-IT" altLang="it-IT" sz="1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 neutri</a:t>
            </a:r>
          </a:p>
          <a:p>
            <a:endParaRPr lang="it-IT" altLang="it-IT" sz="16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endParaRPr lang="it-IT" altLang="it-IT" sz="1600" b="1" i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r>
              <a:rPr lang="it-IT" altLang="it-IT" sz="1600" b="1" i="1" dirty="0" err="1" smtClean="0">
                <a:solidFill>
                  <a:srgbClr val="C00000"/>
                </a:solidFill>
                <a:latin typeface="Arial Narrow" panose="020B0606020202030204" pitchFamily="34" charset="0"/>
                <a:cs typeface="Arial" pitchFamily="34" charset="0"/>
              </a:rPr>
              <a:t>os</a:t>
            </a:r>
            <a:r>
              <a:rPr lang="it-IT" altLang="it-IT" sz="1600" b="1" i="1" dirty="0" smtClean="0">
                <a:solidFill>
                  <a:srgbClr val="C00000"/>
                </a:solidFill>
                <a:latin typeface="Arial Narrow" panose="020B0606020202030204" pitchFamily="34" charset="0"/>
                <a:cs typeface="Arial" pitchFamily="34" charset="0"/>
              </a:rPr>
              <a:t>, </a:t>
            </a:r>
            <a:r>
              <a:rPr lang="it-IT" altLang="it-IT" sz="1600" b="1" i="1" dirty="0" err="1" smtClean="0">
                <a:solidFill>
                  <a:srgbClr val="C00000"/>
                </a:solidFill>
                <a:latin typeface="Arial Narrow" panose="020B0606020202030204" pitchFamily="34" charset="0"/>
                <a:cs typeface="Arial" pitchFamily="34" charset="0"/>
              </a:rPr>
              <a:t>ossis</a:t>
            </a:r>
            <a:r>
              <a:rPr lang="it-IT" altLang="it-IT" sz="1600" i="1" dirty="0" smtClean="0">
                <a:latin typeface="Arial Narrow" panose="020B0606020202030204" pitchFamily="34" charset="0"/>
                <a:cs typeface="Arial" pitchFamily="34" charset="0"/>
              </a:rPr>
              <a:t>, </a:t>
            </a:r>
            <a:r>
              <a:rPr lang="it-IT" altLang="it-IT" sz="1600" dirty="0" smtClean="0">
                <a:latin typeface="Arial Narrow" panose="020B0606020202030204" pitchFamily="34" charset="0"/>
                <a:cs typeface="Arial" pitchFamily="34" charset="0"/>
              </a:rPr>
              <a:t>neutro, «osso»</a:t>
            </a:r>
            <a:endParaRPr lang="it-IT" altLang="it-IT" sz="1600" dirty="0">
              <a:latin typeface="Arial Narrow" panose="020B0606020202030204" pitchFamily="34" charset="0"/>
              <a:cs typeface="Arial" pitchFamily="34" charset="0"/>
            </a:endParaRPr>
          </a:p>
        </p:txBody>
      </p:sp>
      <p:cxnSp>
        <p:nvCxnSpPr>
          <p:cNvPr id="13" name="Connettore diritto 12"/>
          <p:cNvCxnSpPr/>
          <p:nvPr/>
        </p:nvCxnSpPr>
        <p:spPr>
          <a:xfrm>
            <a:off x="1016000" y="1484785"/>
            <a:ext cx="0" cy="396000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graphicFrame>
        <p:nvGraphicFramePr>
          <p:cNvPr id="11" name="Tabel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1469544"/>
              </p:ext>
            </p:extLst>
          </p:nvPr>
        </p:nvGraphicFramePr>
        <p:xfrm>
          <a:off x="1115616" y="2599682"/>
          <a:ext cx="7673600" cy="25575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02120">
                  <a:extLst>
                    <a:ext uri="{9D8B030D-6E8A-4147-A177-3AD203B41FA5}">
                      <a16:colId xmlns:a16="http://schemas.microsoft.com/office/drawing/2014/main" xmlns="" val="1519323895"/>
                    </a:ext>
                  </a:extLst>
                </a:gridCol>
                <a:gridCol w="2952328">
                  <a:extLst>
                    <a:ext uri="{9D8B030D-6E8A-4147-A177-3AD203B41FA5}">
                      <a16:colId xmlns:a16="http://schemas.microsoft.com/office/drawing/2014/main" xmlns="" val="4070756660"/>
                    </a:ext>
                  </a:extLst>
                </a:gridCol>
                <a:gridCol w="3519152">
                  <a:extLst>
                    <a:ext uri="{9D8B030D-6E8A-4147-A177-3AD203B41FA5}">
                      <a16:colId xmlns:a16="http://schemas.microsoft.com/office/drawing/2014/main" xmlns="" val="2220936143"/>
                    </a:ext>
                  </a:extLst>
                </a:gridCol>
              </a:tblGrid>
              <a:tr h="40491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it-IT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Singolare</a:t>
                      </a:r>
                      <a:endParaRPr lang="it-IT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Plurale </a:t>
                      </a:r>
                      <a:endParaRPr lang="it-IT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89733066"/>
                  </a:ext>
                </a:extLst>
              </a:tr>
              <a:tr h="37110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nominativo </a:t>
                      </a:r>
                      <a:endParaRPr lang="it-IT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0" i="1" dirty="0" err="1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os</a:t>
                      </a:r>
                      <a:r>
                        <a:rPr lang="it-IT" sz="1400" b="0" dirty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it-IT" sz="1400" b="0" dirty="0" smtClean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	l’osso </a:t>
                      </a:r>
                      <a:endParaRPr lang="it-IT" sz="14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0" i="1" kern="1200" dirty="0" err="1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oss</a:t>
                      </a:r>
                      <a:r>
                        <a:rPr lang="it-IT" sz="1400" b="0" i="1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-ă</a:t>
                      </a:r>
                      <a:r>
                        <a:rPr lang="it-IT" sz="1400" b="0" dirty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it-IT" sz="1400" b="0" dirty="0" smtClean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	le </a:t>
                      </a:r>
                      <a:r>
                        <a:rPr lang="it-IT" sz="1400" b="0" dirty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ossa</a:t>
                      </a:r>
                      <a:endParaRPr lang="it-IT" sz="14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391055125"/>
                  </a:ext>
                </a:extLst>
              </a:tr>
              <a:tr h="37110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genitivo </a:t>
                      </a:r>
                      <a:endParaRPr lang="it-IT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0" i="1" kern="1200" dirty="0" err="1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oss-ĭs</a:t>
                      </a:r>
                      <a:r>
                        <a:rPr lang="it-IT" sz="1400" b="0" dirty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it-IT" sz="1400" b="0" dirty="0" smtClean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	dell’osso </a:t>
                      </a:r>
                      <a:endParaRPr lang="it-IT" sz="14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0" i="1" kern="1200" dirty="0" err="1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oss-ĭŭm</a:t>
                      </a:r>
                      <a:r>
                        <a:rPr lang="it-IT" sz="1400" b="0" dirty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it-IT" sz="1400" b="0" dirty="0" smtClean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	delle </a:t>
                      </a:r>
                      <a:r>
                        <a:rPr lang="it-IT" sz="1400" b="0" dirty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ossa</a:t>
                      </a:r>
                      <a:endParaRPr lang="it-IT" sz="14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977605322"/>
                  </a:ext>
                </a:extLst>
              </a:tr>
              <a:tr h="37110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dativo </a:t>
                      </a:r>
                      <a:endParaRPr lang="it-IT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0" i="1" kern="1200" dirty="0" err="1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oss</a:t>
                      </a:r>
                      <a:r>
                        <a:rPr lang="it-IT" sz="1400" b="0" i="1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-ī</a:t>
                      </a:r>
                      <a:r>
                        <a:rPr lang="it-IT" sz="1400" b="0" dirty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it-IT" sz="1400" b="0" dirty="0" smtClean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	all’osso </a:t>
                      </a:r>
                      <a:endParaRPr lang="it-IT" sz="14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0" i="1" kern="1200" dirty="0" err="1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oss-ĭbus</a:t>
                      </a:r>
                      <a:r>
                        <a:rPr lang="it-IT" sz="1400" b="0" dirty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it-IT" sz="1400" b="0" dirty="0" smtClean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	alle </a:t>
                      </a:r>
                      <a:r>
                        <a:rPr lang="it-IT" sz="1400" b="0" dirty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ossa</a:t>
                      </a:r>
                      <a:endParaRPr lang="it-IT" sz="14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650515236"/>
                  </a:ext>
                </a:extLst>
              </a:tr>
              <a:tr h="37110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accusativo </a:t>
                      </a:r>
                      <a:endParaRPr lang="it-IT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0" i="1" kern="1200" dirty="0" err="1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os</a:t>
                      </a:r>
                      <a:r>
                        <a:rPr lang="it-IT" sz="1400" b="0" dirty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it-IT" sz="1400" b="0" dirty="0" smtClean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	l’osso </a:t>
                      </a:r>
                      <a:endParaRPr lang="it-IT" sz="14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0" i="1" kern="1200" dirty="0" err="1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oss</a:t>
                      </a:r>
                      <a:r>
                        <a:rPr lang="it-IT" sz="1400" b="0" i="1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-ă</a:t>
                      </a:r>
                      <a:r>
                        <a:rPr lang="it-IT" sz="1400" b="0" dirty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it-IT" sz="1400" b="0" dirty="0" smtClean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	le </a:t>
                      </a:r>
                      <a:r>
                        <a:rPr lang="it-IT" sz="1400" b="0" dirty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ossa</a:t>
                      </a:r>
                      <a:endParaRPr lang="it-IT" sz="14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4207096002"/>
                  </a:ext>
                </a:extLst>
              </a:tr>
              <a:tr h="37110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vocativo </a:t>
                      </a:r>
                      <a:endParaRPr lang="it-IT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0" i="1" kern="1200" dirty="0" err="1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os</a:t>
                      </a:r>
                      <a:r>
                        <a:rPr lang="it-IT" sz="1400" b="0" dirty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it-IT" sz="1400" b="0" dirty="0" smtClean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	o </a:t>
                      </a:r>
                      <a:r>
                        <a:rPr lang="it-IT" sz="1400" b="0" dirty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osso </a:t>
                      </a:r>
                      <a:endParaRPr lang="it-IT" sz="14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0" i="1" kern="1200" dirty="0" err="1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oss</a:t>
                      </a:r>
                      <a:r>
                        <a:rPr lang="it-IT" sz="1400" b="0" i="1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-ă</a:t>
                      </a:r>
                      <a:r>
                        <a:rPr lang="it-IT" sz="1400" b="0" dirty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it-IT" sz="1400" b="0" dirty="0" smtClean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	o </a:t>
                      </a:r>
                      <a:r>
                        <a:rPr lang="it-IT" sz="1400" b="0" dirty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ossa</a:t>
                      </a:r>
                      <a:endParaRPr lang="it-IT" sz="14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48163107"/>
                  </a:ext>
                </a:extLst>
              </a:tr>
              <a:tr h="29709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ablativo </a:t>
                      </a:r>
                      <a:endParaRPr lang="it-IT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0" i="1" kern="1200" dirty="0" err="1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oss</a:t>
                      </a:r>
                      <a:r>
                        <a:rPr lang="it-IT" sz="1400" b="0" i="1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-ĕ</a:t>
                      </a:r>
                      <a:r>
                        <a:rPr lang="it-IT" sz="1400" b="0" dirty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it-IT" sz="1400" b="0" dirty="0" smtClean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	per </a:t>
                      </a:r>
                      <a:r>
                        <a:rPr lang="it-IT" sz="1400" b="0" dirty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(con, da...) l’osso</a:t>
                      </a:r>
                      <a:endParaRPr lang="it-IT" sz="14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0" i="1" kern="1200" dirty="0" err="1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oss-ĭbus</a:t>
                      </a:r>
                      <a:r>
                        <a:rPr lang="it-IT" sz="1400" b="0" dirty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it-IT" sz="1400" b="0" dirty="0" smtClean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	per </a:t>
                      </a:r>
                      <a:r>
                        <a:rPr lang="it-IT" sz="1400" b="0" dirty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(con, da...) le ossa</a:t>
                      </a:r>
                      <a:endParaRPr lang="it-IT" sz="14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00417734"/>
                  </a:ext>
                </a:extLst>
              </a:tr>
            </a:tbl>
          </a:graphicData>
        </a:graphic>
      </p:graphicFrame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1047751" y="481013"/>
            <a:ext cx="7844562" cy="620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</a:pPr>
            <a:r>
              <a:rPr lang="it-IT" altLang="it-IT" b="1" dirty="0">
                <a:ea typeface="Bradley Hand"/>
                <a:cs typeface="Bradley Hand"/>
              </a:rPr>
              <a:t>La 3a declinazione: i nomi del 2° gruppo</a:t>
            </a:r>
          </a:p>
        </p:txBody>
      </p:sp>
      <p:sp>
        <p:nvSpPr>
          <p:cNvPr id="12" name="Rettangolo 1"/>
          <p:cNvSpPr>
            <a:spLocks noChangeArrowheads="1"/>
          </p:cNvSpPr>
          <p:nvPr/>
        </p:nvSpPr>
        <p:spPr bwMode="auto">
          <a:xfrm>
            <a:off x="490538" y="635000"/>
            <a:ext cx="525462" cy="568325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defRPr/>
            </a:pPr>
            <a:r>
              <a:rPr lang="it-IT" altLang="it-IT" b="1" dirty="0" smtClean="0">
                <a:solidFill>
                  <a:schemeClr val="bg1"/>
                </a:solidFill>
              </a:rPr>
              <a:t> </a:t>
            </a:r>
            <a:endParaRPr lang="it-IT" altLang="it-IT" sz="2800" b="1" dirty="0" smtClean="0">
              <a:solidFill>
                <a:schemeClr val="bg1"/>
              </a:solidFill>
              <a:latin typeface="+mj-lt"/>
              <a:ea typeface="Bradley Hand" charset="0"/>
              <a:cs typeface="Bradley Hand" charset="0"/>
            </a:endParaRPr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LL © Zanichelli editore 2017 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692478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tangolo 20"/>
          <p:cNvSpPr>
            <a:spLocks noChangeArrowheads="1"/>
          </p:cNvSpPr>
          <p:nvPr/>
        </p:nvSpPr>
        <p:spPr bwMode="auto">
          <a:xfrm>
            <a:off x="1014643" y="5430970"/>
            <a:ext cx="7876313" cy="969915"/>
          </a:xfrm>
          <a:prstGeom prst="rect">
            <a:avLst/>
          </a:prstGeom>
          <a:solidFill>
            <a:srgbClr val="8DDFF9">
              <a:alpha val="79999"/>
            </a:srgb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194400"/>
            <a:r>
              <a:rPr lang="it-IT" altLang="it-IT" sz="1600" b="1" spc="-30" dirty="0">
                <a:latin typeface="Arial" pitchFamily="34" charset="0"/>
                <a:cs typeface="Arial" pitchFamily="34" charset="0"/>
              </a:rPr>
              <a:t>Alcuni nomi </a:t>
            </a:r>
            <a:r>
              <a:rPr lang="it-IT" altLang="it-IT" sz="1600" spc="-30" dirty="0">
                <a:latin typeface="Arial" pitchFamily="34" charset="0"/>
                <a:cs typeface="Arial" pitchFamily="34" charset="0"/>
              </a:rPr>
              <a:t>hanno </a:t>
            </a:r>
            <a:r>
              <a:rPr lang="it-IT" altLang="it-IT" sz="1600" b="1" spc="-30" dirty="0">
                <a:latin typeface="Arial" pitchFamily="34" charset="0"/>
                <a:cs typeface="Arial" pitchFamily="34" charset="0"/>
              </a:rPr>
              <a:t>significati diversi </a:t>
            </a:r>
            <a:r>
              <a:rPr lang="it-IT" altLang="it-IT" sz="1600" spc="-30" dirty="0">
                <a:latin typeface="Arial" pitchFamily="34" charset="0"/>
                <a:cs typeface="Arial" pitchFamily="34" charset="0"/>
              </a:rPr>
              <a:t>al singolare e al plurale:</a:t>
            </a:r>
          </a:p>
          <a:p>
            <a:pPr defTabSz="194400"/>
            <a:r>
              <a:rPr lang="fr-FR" altLang="it-IT" sz="1600" b="1" i="1" spc="-3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•	</a:t>
            </a:r>
            <a:r>
              <a:rPr lang="it-IT" altLang="it-IT" sz="1600" b="1" i="1" spc="-30" dirty="0" smtClean="0">
                <a:latin typeface="Arial" pitchFamily="34" charset="0"/>
                <a:cs typeface="Arial" pitchFamily="34" charset="0"/>
              </a:rPr>
              <a:t>finis</a:t>
            </a:r>
            <a:r>
              <a:rPr lang="it-IT" altLang="it-IT" sz="1600" b="1" i="1" spc="-30" dirty="0">
                <a:latin typeface="Arial" pitchFamily="34" charset="0"/>
                <a:cs typeface="Arial" pitchFamily="34" charset="0"/>
              </a:rPr>
              <a:t>, -</a:t>
            </a:r>
            <a:r>
              <a:rPr lang="it-IT" altLang="it-IT" sz="1600" b="1" i="1" spc="-30" dirty="0" err="1">
                <a:latin typeface="Arial" pitchFamily="34" charset="0"/>
                <a:cs typeface="Arial" pitchFamily="34" charset="0"/>
              </a:rPr>
              <a:t>is</a:t>
            </a:r>
            <a:r>
              <a:rPr lang="it-IT" altLang="it-IT" sz="1600" spc="-30" dirty="0">
                <a:latin typeface="Arial" pitchFamily="34" charset="0"/>
                <a:cs typeface="Arial" pitchFamily="34" charset="0"/>
              </a:rPr>
              <a:t>, m. «(il/la) fine» e </a:t>
            </a:r>
            <a:r>
              <a:rPr lang="it-IT" altLang="it-IT" sz="1600" b="1" i="1" spc="-30" dirty="0" err="1">
                <a:latin typeface="Arial" pitchFamily="34" charset="0"/>
                <a:cs typeface="Arial" pitchFamily="34" charset="0"/>
              </a:rPr>
              <a:t>fines</a:t>
            </a:r>
            <a:r>
              <a:rPr lang="it-IT" altLang="it-IT" sz="1600" b="1" i="1" spc="-30" dirty="0">
                <a:latin typeface="Arial" pitchFamily="34" charset="0"/>
                <a:cs typeface="Arial" pitchFamily="34" charset="0"/>
              </a:rPr>
              <a:t>, -</a:t>
            </a:r>
            <a:r>
              <a:rPr lang="it-IT" altLang="it-IT" sz="1600" b="1" i="1" spc="-30" dirty="0" err="1">
                <a:latin typeface="Arial" pitchFamily="34" charset="0"/>
                <a:cs typeface="Arial" pitchFamily="34" charset="0"/>
              </a:rPr>
              <a:t>ium</a:t>
            </a:r>
            <a:r>
              <a:rPr lang="it-IT" altLang="it-IT" sz="1600" spc="-30" dirty="0">
                <a:latin typeface="Arial" pitchFamily="34" charset="0"/>
                <a:cs typeface="Arial" pitchFamily="34" charset="0"/>
              </a:rPr>
              <a:t>, m. «confini, territorio»</a:t>
            </a:r>
          </a:p>
          <a:p>
            <a:pPr defTabSz="194400"/>
            <a:r>
              <a:rPr lang="fr-FR" altLang="it-IT" sz="1600" b="1" i="1" spc="-3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•	</a:t>
            </a:r>
            <a:r>
              <a:rPr lang="it-IT" altLang="it-IT" sz="1600" b="1" i="1" spc="-30" dirty="0" smtClean="0">
                <a:latin typeface="Arial" pitchFamily="34" charset="0"/>
                <a:cs typeface="Arial" pitchFamily="34" charset="0"/>
              </a:rPr>
              <a:t>pars</a:t>
            </a:r>
            <a:r>
              <a:rPr lang="it-IT" altLang="it-IT" sz="1600" b="1" i="1" spc="-30" dirty="0">
                <a:latin typeface="Arial" pitchFamily="34" charset="0"/>
                <a:cs typeface="Arial" pitchFamily="34" charset="0"/>
              </a:rPr>
              <a:t>, </a:t>
            </a:r>
            <a:r>
              <a:rPr lang="it-IT" altLang="it-IT" sz="1600" b="1" i="1" spc="-30" dirty="0" err="1">
                <a:latin typeface="Arial" pitchFamily="34" charset="0"/>
                <a:cs typeface="Arial" pitchFamily="34" charset="0"/>
              </a:rPr>
              <a:t>partis</a:t>
            </a:r>
            <a:r>
              <a:rPr lang="it-IT" altLang="it-IT" sz="1600" spc="-30" dirty="0">
                <a:latin typeface="Arial" pitchFamily="34" charset="0"/>
                <a:cs typeface="Arial" pitchFamily="34" charset="0"/>
              </a:rPr>
              <a:t>, f. «parte» e </a:t>
            </a:r>
            <a:r>
              <a:rPr lang="it-IT" altLang="it-IT" sz="1600" b="1" i="1" spc="-30" dirty="0" err="1">
                <a:latin typeface="Arial" pitchFamily="34" charset="0"/>
                <a:cs typeface="Arial" pitchFamily="34" charset="0"/>
              </a:rPr>
              <a:t>partes</a:t>
            </a:r>
            <a:r>
              <a:rPr lang="it-IT" altLang="it-IT" sz="1600" b="1" i="1" spc="-30" dirty="0">
                <a:latin typeface="Arial" pitchFamily="34" charset="0"/>
                <a:cs typeface="Arial" pitchFamily="34" charset="0"/>
              </a:rPr>
              <a:t>, -</a:t>
            </a:r>
            <a:r>
              <a:rPr lang="it-IT" altLang="it-IT" sz="1600" b="1" i="1" spc="-30" dirty="0" err="1">
                <a:latin typeface="Arial" pitchFamily="34" charset="0"/>
                <a:cs typeface="Arial" pitchFamily="34" charset="0"/>
              </a:rPr>
              <a:t>ium</a:t>
            </a:r>
            <a:r>
              <a:rPr lang="it-IT" altLang="it-IT" sz="1600" spc="-30" dirty="0">
                <a:latin typeface="Arial" pitchFamily="34" charset="0"/>
                <a:cs typeface="Arial" pitchFamily="34" charset="0"/>
              </a:rPr>
              <a:t>, f. «fazione» ecc</a:t>
            </a:r>
            <a:r>
              <a:rPr lang="it-IT" altLang="it-IT" sz="1600" spc="-30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fr-FR" altLang="it-IT" sz="1600" b="1" i="1" spc="-3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altLang="it-IT" sz="1600" b="1" i="1" spc="-3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	</a:t>
            </a:r>
            <a:endParaRPr lang="it-IT" altLang="it-IT" sz="1600" spc="-3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Rettangolo 20"/>
          <p:cNvSpPr>
            <a:spLocks noChangeArrowheads="1"/>
          </p:cNvSpPr>
          <p:nvPr/>
        </p:nvSpPr>
        <p:spPr bwMode="auto">
          <a:xfrm>
            <a:off x="1014643" y="4253334"/>
            <a:ext cx="7876313" cy="969915"/>
          </a:xfrm>
          <a:prstGeom prst="rect">
            <a:avLst/>
          </a:prstGeom>
          <a:solidFill>
            <a:srgbClr val="8DDFF9">
              <a:alpha val="79999"/>
            </a:srgb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194400"/>
            <a:r>
              <a:rPr lang="it-IT" altLang="it-IT" sz="1600" spc="-30" dirty="0">
                <a:latin typeface="Arial" pitchFamily="34" charset="0"/>
                <a:cs typeface="Arial" pitchFamily="34" charset="0"/>
              </a:rPr>
              <a:t>In questo gruppo esistono </a:t>
            </a:r>
            <a:r>
              <a:rPr lang="it-IT" altLang="it-IT" sz="1600" b="1" i="1" spc="-30" dirty="0" err="1">
                <a:latin typeface="Arial" pitchFamily="34" charset="0"/>
                <a:cs typeface="Arial" pitchFamily="34" charset="0"/>
              </a:rPr>
              <a:t>pluralia</a:t>
            </a:r>
            <a:r>
              <a:rPr lang="it-IT" altLang="it-IT" sz="1600" b="1" i="1" spc="-30" dirty="0">
                <a:latin typeface="Arial" pitchFamily="34" charset="0"/>
                <a:cs typeface="Arial" pitchFamily="34" charset="0"/>
              </a:rPr>
              <a:t> tantum</a:t>
            </a:r>
            <a:r>
              <a:rPr lang="it-IT" altLang="it-IT" sz="1600" spc="-30" dirty="0">
                <a:latin typeface="Arial" pitchFamily="34" charset="0"/>
                <a:cs typeface="Arial" pitchFamily="34" charset="0"/>
              </a:rPr>
              <a:t>:</a:t>
            </a:r>
          </a:p>
          <a:p>
            <a:pPr defTabSz="194400"/>
            <a:r>
              <a:rPr lang="fr-FR" altLang="it-IT" sz="1600" b="1" i="1" spc="-3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•	</a:t>
            </a:r>
            <a:r>
              <a:rPr lang="it-IT" altLang="it-IT" sz="1600" b="1" i="1" spc="-30" dirty="0" err="1">
                <a:latin typeface="Arial" pitchFamily="34" charset="0"/>
                <a:cs typeface="Arial" pitchFamily="34" charset="0"/>
              </a:rPr>
              <a:t>moenia</a:t>
            </a:r>
            <a:r>
              <a:rPr lang="it-IT" altLang="it-IT" sz="1600" b="1" i="1" spc="-30" dirty="0">
                <a:latin typeface="Arial" pitchFamily="34" charset="0"/>
                <a:cs typeface="Arial" pitchFamily="34" charset="0"/>
              </a:rPr>
              <a:t>, -</a:t>
            </a:r>
            <a:r>
              <a:rPr lang="it-IT" altLang="it-IT" sz="1600" b="1" i="1" spc="-30" dirty="0" err="1">
                <a:latin typeface="Arial" pitchFamily="34" charset="0"/>
                <a:cs typeface="Arial" pitchFamily="34" charset="0"/>
              </a:rPr>
              <a:t>ium</a:t>
            </a:r>
            <a:r>
              <a:rPr lang="it-IT" altLang="it-IT" sz="1600" spc="-30" dirty="0">
                <a:latin typeface="Arial" pitchFamily="34" charset="0"/>
                <a:cs typeface="Arial" pitchFamily="34" charset="0"/>
              </a:rPr>
              <a:t>, n. «mura (di una città)»</a:t>
            </a:r>
          </a:p>
          <a:p>
            <a:pPr defTabSz="194400"/>
            <a:r>
              <a:rPr lang="fr-FR" altLang="it-IT" sz="1600" b="1" i="1" spc="-3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•	</a:t>
            </a:r>
            <a:r>
              <a:rPr lang="it-IT" altLang="it-IT" sz="1600" b="1" i="1" spc="-30" dirty="0">
                <a:latin typeface="Arial" pitchFamily="34" charset="0"/>
                <a:cs typeface="Arial" pitchFamily="34" charset="0"/>
              </a:rPr>
              <a:t>Alpes, -</a:t>
            </a:r>
            <a:r>
              <a:rPr lang="it-IT" altLang="it-IT" sz="1600" b="1" i="1" spc="-30" dirty="0" err="1">
                <a:latin typeface="Arial" pitchFamily="34" charset="0"/>
                <a:cs typeface="Arial" pitchFamily="34" charset="0"/>
              </a:rPr>
              <a:t>ium</a:t>
            </a:r>
            <a:r>
              <a:rPr lang="it-IT" altLang="it-IT" sz="1600" spc="-30" dirty="0">
                <a:latin typeface="Arial" pitchFamily="34" charset="0"/>
                <a:cs typeface="Arial" pitchFamily="34" charset="0"/>
              </a:rPr>
              <a:t>, f. «Alpi» ecc</a:t>
            </a:r>
            <a:r>
              <a:rPr lang="it-IT" altLang="it-IT" sz="1600" spc="-30" dirty="0" smtClean="0">
                <a:latin typeface="Arial" pitchFamily="34" charset="0"/>
                <a:cs typeface="Arial" pitchFamily="34" charset="0"/>
              </a:rPr>
              <a:t>. </a:t>
            </a:r>
          </a:p>
        </p:txBody>
      </p:sp>
      <p:sp>
        <p:nvSpPr>
          <p:cNvPr id="15" name="Rettangolo 20"/>
          <p:cNvSpPr>
            <a:spLocks noChangeArrowheads="1"/>
          </p:cNvSpPr>
          <p:nvPr/>
        </p:nvSpPr>
        <p:spPr bwMode="auto">
          <a:xfrm>
            <a:off x="1015998" y="2870128"/>
            <a:ext cx="7876313" cy="1205037"/>
          </a:xfrm>
          <a:prstGeom prst="rect">
            <a:avLst/>
          </a:prstGeom>
          <a:solidFill>
            <a:srgbClr val="8DDFF9">
              <a:alpha val="79999"/>
            </a:srgb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194400"/>
            <a:r>
              <a:rPr lang="it-IT" altLang="it-IT" sz="1600" b="1" spc="-30" dirty="0" smtClean="0">
                <a:latin typeface="Arial" pitchFamily="34" charset="0"/>
                <a:cs typeface="Arial" pitchFamily="34" charset="0"/>
              </a:rPr>
              <a:t>Alcuni nomi </a:t>
            </a:r>
            <a:r>
              <a:rPr lang="it-IT" altLang="it-IT" sz="1600" spc="-30" dirty="0" smtClean="0">
                <a:latin typeface="Arial" pitchFamily="34" charset="0"/>
                <a:cs typeface="Arial" pitchFamily="34" charset="0"/>
              </a:rPr>
              <a:t>hanno </a:t>
            </a:r>
            <a:r>
              <a:rPr lang="it-IT" altLang="it-IT" sz="1600" spc="-30" dirty="0">
                <a:latin typeface="Arial" pitchFamily="34" charset="0"/>
                <a:cs typeface="Arial" pitchFamily="34" charset="0"/>
              </a:rPr>
              <a:t>l’accusativo singolare in </a:t>
            </a:r>
            <a:r>
              <a:rPr lang="it-IT" altLang="it-IT" sz="1600" b="1" i="1" spc="-3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it-IT" altLang="it-IT" sz="1600" b="1" i="1" spc="-30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im</a:t>
            </a:r>
            <a:r>
              <a:rPr lang="it-IT" altLang="it-IT" sz="1600" b="1" i="1" spc="-3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altLang="it-IT" sz="1600" spc="-30" dirty="0">
                <a:latin typeface="Arial" pitchFamily="34" charset="0"/>
                <a:cs typeface="Arial" pitchFamily="34" charset="0"/>
              </a:rPr>
              <a:t>e l’ablativo singolare in </a:t>
            </a:r>
            <a:r>
              <a:rPr lang="it-IT" altLang="it-IT" sz="1600" b="1" i="1" spc="-3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–i</a:t>
            </a:r>
            <a:r>
              <a:rPr lang="it-IT" altLang="it-IT" sz="1600" spc="-30" dirty="0" smtClean="0">
                <a:latin typeface="Arial" pitchFamily="34" charset="0"/>
                <a:cs typeface="Arial" pitchFamily="34" charset="0"/>
              </a:rPr>
              <a:t>. Per esempio:</a:t>
            </a:r>
            <a:endParaRPr lang="it-IT" altLang="it-IT" sz="1600" spc="-30" dirty="0">
              <a:latin typeface="Arial" pitchFamily="34" charset="0"/>
              <a:cs typeface="Arial" pitchFamily="34" charset="0"/>
            </a:endParaRPr>
          </a:p>
          <a:p>
            <a:pPr defTabSz="194400">
              <a:spcBef>
                <a:spcPts val="600"/>
              </a:spcBef>
            </a:pPr>
            <a:r>
              <a:rPr lang="fr-FR" altLang="it-IT" sz="1600" b="1" i="1" spc="-3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•	</a:t>
            </a:r>
            <a:r>
              <a:rPr lang="it-IT" altLang="it-IT" sz="1600" b="1" i="1" spc="-30" dirty="0" err="1">
                <a:latin typeface="Arial" pitchFamily="34" charset="0"/>
                <a:cs typeface="Arial" pitchFamily="34" charset="0"/>
              </a:rPr>
              <a:t>febris</a:t>
            </a:r>
            <a:r>
              <a:rPr lang="it-IT" altLang="it-IT" sz="1600" b="1" i="1" spc="-30" dirty="0">
                <a:latin typeface="Arial" pitchFamily="34" charset="0"/>
                <a:cs typeface="Arial" pitchFamily="34" charset="0"/>
              </a:rPr>
              <a:t>, </a:t>
            </a:r>
            <a:r>
              <a:rPr lang="it-IT" altLang="it-IT" sz="1600" b="1" i="1" spc="-30" dirty="0" err="1">
                <a:latin typeface="Arial" pitchFamily="34" charset="0"/>
                <a:cs typeface="Arial" pitchFamily="34" charset="0"/>
              </a:rPr>
              <a:t>febris</a:t>
            </a:r>
            <a:r>
              <a:rPr lang="it-IT" altLang="it-IT" sz="1600" spc="-30" dirty="0">
                <a:latin typeface="Arial" pitchFamily="34" charset="0"/>
                <a:cs typeface="Arial" pitchFamily="34" charset="0"/>
              </a:rPr>
              <a:t>, f. «febbre»</a:t>
            </a:r>
          </a:p>
          <a:p>
            <a:pPr defTabSz="194400"/>
            <a:r>
              <a:rPr lang="fr-FR" altLang="it-IT" sz="1600" b="1" i="1" spc="-3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•	</a:t>
            </a:r>
            <a:r>
              <a:rPr lang="it-IT" altLang="it-IT" sz="1600" b="1" i="1" spc="-30" dirty="0" err="1">
                <a:latin typeface="Arial" pitchFamily="34" charset="0"/>
                <a:cs typeface="Arial" pitchFamily="34" charset="0"/>
              </a:rPr>
              <a:t>sitis</a:t>
            </a:r>
            <a:r>
              <a:rPr lang="it-IT" altLang="it-IT" sz="1600" b="1" i="1" spc="-30" dirty="0">
                <a:latin typeface="Arial" pitchFamily="34" charset="0"/>
                <a:cs typeface="Arial" pitchFamily="34" charset="0"/>
              </a:rPr>
              <a:t>, </a:t>
            </a:r>
            <a:r>
              <a:rPr lang="it-IT" altLang="it-IT" sz="1600" b="1" i="1" spc="-30" dirty="0" err="1">
                <a:latin typeface="Arial" pitchFamily="34" charset="0"/>
                <a:cs typeface="Arial" pitchFamily="34" charset="0"/>
              </a:rPr>
              <a:t>sitis</a:t>
            </a:r>
            <a:r>
              <a:rPr lang="it-IT" altLang="it-IT" sz="1600" spc="-30" dirty="0">
                <a:latin typeface="Arial" pitchFamily="34" charset="0"/>
                <a:cs typeface="Arial" pitchFamily="34" charset="0"/>
              </a:rPr>
              <a:t>, f. «sete»</a:t>
            </a:r>
          </a:p>
          <a:p>
            <a:pPr defTabSz="194400"/>
            <a:r>
              <a:rPr lang="fr-FR" altLang="it-IT" sz="1600" b="1" i="1" spc="-3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•	</a:t>
            </a:r>
            <a:r>
              <a:rPr lang="it-IT" altLang="it-IT" sz="1600" b="1" i="1" spc="-30" dirty="0" err="1">
                <a:latin typeface="Arial" pitchFamily="34" charset="0"/>
                <a:cs typeface="Arial" pitchFamily="34" charset="0"/>
              </a:rPr>
              <a:t>Tibĕris</a:t>
            </a:r>
            <a:r>
              <a:rPr lang="it-IT" altLang="it-IT" sz="1600" b="1" i="1" spc="-30" dirty="0">
                <a:latin typeface="Arial" pitchFamily="34" charset="0"/>
                <a:cs typeface="Arial" pitchFamily="34" charset="0"/>
              </a:rPr>
              <a:t>, </a:t>
            </a:r>
            <a:r>
              <a:rPr lang="it-IT" altLang="it-IT" sz="1600" b="1" i="1" spc="-30" dirty="0" err="1">
                <a:latin typeface="Arial" pitchFamily="34" charset="0"/>
                <a:cs typeface="Arial" pitchFamily="34" charset="0"/>
              </a:rPr>
              <a:t>Tibĕris</a:t>
            </a:r>
            <a:r>
              <a:rPr lang="it-IT" altLang="it-IT" sz="1600" spc="-30" dirty="0">
                <a:latin typeface="Arial" pitchFamily="34" charset="0"/>
                <a:cs typeface="Arial" pitchFamily="34" charset="0"/>
              </a:rPr>
              <a:t>, m. «Tevere. </a:t>
            </a:r>
            <a:endParaRPr lang="it-IT" altLang="it-IT" sz="1600" spc="-3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1047751" y="481013"/>
            <a:ext cx="7844562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</a:pPr>
            <a:r>
              <a:rPr lang="it-IT" altLang="it-IT" sz="2800" b="1" dirty="0" smtClean="0">
                <a:latin typeface="+mj-lt"/>
                <a:ea typeface="Bradley Hand"/>
                <a:cs typeface="Bradley Hand"/>
              </a:rPr>
              <a:t>I nomi del 2</a:t>
            </a:r>
            <a:r>
              <a:rPr lang="it-IT" altLang="it-IT" sz="2800" b="1" dirty="0">
                <a:latin typeface="+mj-lt"/>
                <a:ea typeface="Bradley Hand"/>
                <a:cs typeface="Bradley Hand"/>
              </a:rPr>
              <a:t>° </a:t>
            </a:r>
            <a:r>
              <a:rPr lang="it-IT" altLang="it-IT" sz="2800" b="1" dirty="0" smtClean="0">
                <a:latin typeface="+mj-lt"/>
                <a:ea typeface="Bradley Hand"/>
                <a:cs typeface="Bradley Hand"/>
              </a:rPr>
              <a:t>gruppo: particolarità dei casi</a:t>
            </a:r>
            <a:endParaRPr kumimoji="0" lang="it-IT" altLang="it-IT" sz="2800" b="1" i="0" u="none" strike="noStrike" kern="1200" cap="none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Bradley Hand"/>
              <a:cs typeface="Bradley Hand"/>
            </a:endParaRPr>
          </a:p>
        </p:txBody>
      </p:sp>
      <p:sp>
        <p:nvSpPr>
          <p:cNvPr id="6" name="CasellaDiTesto 11"/>
          <p:cNvSpPr txBox="1">
            <a:spLocks noChangeArrowheads="1"/>
          </p:cNvSpPr>
          <p:nvPr/>
        </p:nvSpPr>
        <p:spPr bwMode="auto">
          <a:xfrm>
            <a:off x="414338" y="257175"/>
            <a:ext cx="811810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sz="1200" b="1" dirty="0"/>
              <a:t>L’</a:t>
            </a:r>
            <a:r>
              <a:rPr lang="it-IT" sz="1200" b="1" i="1" dirty="0"/>
              <a:t>AMPHITHEATRUM</a:t>
            </a:r>
            <a:r>
              <a:rPr lang="it-IT" altLang="it-IT" sz="1200" b="1" dirty="0">
                <a:solidFill>
                  <a:srgbClr val="161645"/>
                </a:solidFill>
              </a:rPr>
              <a:t> </a:t>
            </a:r>
            <a:r>
              <a:rPr lang="it-IT" altLang="it-IT" sz="1200" dirty="0">
                <a:solidFill>
                  <a:srgbClr val="161645"/>
                </a:solidFill>
              </a:rPr>
              <a:t>– Lezione 21 • Il 2° gruppo della 3a declinazione</a:t>
            </a:r>
          </a:p>
        </p:txBody>
      </p:sp>
      <p:sp>
        <p:nvSpPr>
          <p:cNvPr id="7" name="Rettangolo 1"/>
          <p:cNvSpPr>
            <a:spLocks noChangeArrowheads="1"/>
          </p:cNvSpPr>
          <p:nvPr/>
        </p:nvSpPr>
        <p:spPr bwMode="auto">
          <a:xfrm>
            <a:off x="490538" y="635000"/>
            <a:ext cx="525462" cy="568325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defRPr/>
            </a:pPr>
            <a:r>
              <a:rPr lang="it-IT" altLang="it-IT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altLang="it-IT" sz="2800" b="1" dirty="0" smtClean="0">
                <a:solidFill>
                  <a:schemeClr val="bg1"/>
                </a:solidFill>
                <a:latin typeface="Arial" panose="020B0604020202020204" pitchFamily="34" charset="0"/>
                <a:ea typeface="Bradley Hand" charset="0"/>
                <a:cs typeface="Arial" panose="020B0604020202020204" pitchFamily="34" charset="0"/>
              </a:rPr>
              <a:t>2</a:t>
            </a:r>
          </a:p>
        </p:txBody>
      </p:sp>
      <p:cxnSp>
        <p:nvCxnSpPr>
          <p:cNvPr id="8" name="Connettore 1 7"/>
          <p:cNvCxnSpPr/>
          <p:nvPr/>
        </p:nvCxnSpPr>
        <p:spPr bwMode="auto">
          <a:xfrm>
            <a:off x="74613" y="635000"/>
            <a:ext cx="8985250" cy="0"/>
          </a:xfrm>
          <a:prstGeom prst="line">
            <a:avLst/>
          </a:prstGeom>
          <a:ln w="19050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9" name="Rettangolo 20"/>
          <p:cNvSpPr>
            <a:spLocks noChangeArrowheads="1"/>
          </p:cNvSpPr>
          <p:nvPr/>
        </p:nvSpPr>
        <p:spPr bwMode="auto">
          <a:xfrm>
            <a:off x="1015999" y="1484784"/>
            <a:ext cx="7876313" cy="1224136"/>
          </a:xfrm>
          <a:prstGeom prst="rect">
            <a:avLst/>
          </a:prstGeom>
          <a:solidFill>
            <a:srgbClr val="8DDFF9">
              <a:alpha val="79999"/>
            </a:srgb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194400"/>
            <a:r>
              <a:rPr lang="it-IT" altLang="it-IT" sz="1600" b="1" spc="-30" dirty="0" smtClean="0">
                <a:latin typeface="Arial" pitchFamily="34" charset="0"/>
                <a:cs typeface="Arial" pitchFamily="34" charset="0"/>
              </a:rPr>
              <a:t>Alcuni nomi </a:t>
            </a:r>
            <a:r>
              <a:rPr lang="it-IT" altLang="it-IT" sz="1600" spc="-30" dirty="0" smtClean="0">
                <a:latin typeface="Arial" pitchFamily="34" charset="0"/>
                <a:cs typeface="Arial" pitchFamily="34" charset="0"/>
              </a:rPr>
              <a:t>hanno il genitivo plurale in </a:t>
            </a:r>
            <a:r>
              <a:rPr lang="it-IT" altLang="it-IT" sz="1600" b="1" i="1" spc="-3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it-IT" altLang="it-IT" sz="1600" b="1" i="1" spc="-30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ŭm</a:t>
            </a:r>
            <a:r>
              <a:rPr lang="it-IT" altLang="it-IT" sz="1600" b="1" i="1" spc="-3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t-IT" altLang="it-IT" sz="1600" spc="-30" dirty="0" smtClean="0">
                <a:latin typeface="Arial" pitchFamily="34" charset="0"/>
                <a:cs typeface="Arial" pitchFamily="34" charset="0"/>
              </a:rPr>
              <a:t>(anziché in-</a:t>
            </a:r>
            <a:r>
              <a:rPr lang="it-IT" altLang="it-IT" sz="1600" i="1" spc="-30" dirty="0" err="1" smtClean="0">
                <a:latin typeface="Arial" pitchFamily="34" charset="0"/>
                <a:cs typeface="Arial" pitchFamily="34" charset="0"/>
              </a:rPr>
              <a:t>ium</a:t>
            </a:r>
            <a:r>
              <a:rPr lang="it-IT" altLang="it-IT" sz="1600" spc="-30" dirty="0" smtClean="0">
                <a:latin typeface="Arial" pitchFamily="34" charset="0"/>
                <a:cs typeface="Arial" pitchFamily="34" charset="0"/>
              </a:rPr>
              <a:t>). Per esempio:</a:t>
            </a:r>
          </a:p>
          <a:p>
            <a:pPr defTabSz="194400">
              <a:spcBef>
                <a:spcPts val="600"/>
              </a:spcBef>
            </a:pPr>
            <a:r>
              <a:rPr lang="fr-FR" altLang="it-IT" sz="1600" b="1" i="1" spc="-3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•	</a:t>
            </a:r>
            <a:r>
              <a:rPr lang="fr-FR" altLang="it-IT" sz="1600" b="1" i="1" spc="-30" dirty="0" err="1" smtClean="0">
                <a:latin typeface="Arial" pitchFamily="34" charset="0"/>
                <a:cs typeface="Arial" pitchFamily="34" charset="0"/>
              </a:rPr>
              <a:t>canis</a:t>
            </a:r>
            <a:r>
              <a:rPr lang="fr-FR" altLang="it-IT" sz="1600" b="1" i="1" spc="-30" dirty="0">
                <a:latin typeface="Arial" pitchFamily="34" charset="0"/>
                <a:cs typeface="Arial" pitchFamily="34" charset="0"/>
              </a:rPr>
              <a:t>, </a:t>
            </a:r>
            <a:r>
              <a:rPr lang="fr-FR" altLang="it-IT" sz="1600" b="1" i="1" spc="-30" dirty="0" err="1">
                <a:latin typeface="Arial" pitchFamily="34" charset="0"/>
                <a:cs typeface="Arial" pitchFamily="34" charset="0"/>
              </a:rPr>
              <a:t>canis</a:t>
            </a:r>
            <a:r>
              <a:rPr lang="fr-FR" altLang="it-IT" sz="1600" spc="-30" dirty="0">
                <a:latin typeface="Arial" pitchFamily="34" charset="0"/>
                <a:cs typeface="Arial" pitchFamily="34" charset="0"/>
              </a:rPr>
              <a:t>, m., «cane</a:t>
            </a:r>
            <a:r>
              <a:rPr lang="fr-FR" altLang="it-IT" sz="1600" spc="-30" dirty="0" smtClean="0">
                <a:latin typeface="Arial" pitchFamily="34" charset="0"/>
                <a:cs typeface="Arial" pitchFamily="34" charset="0"/>
              </a:rPr>
              <a:t>»								</a:t>
            </a:r>
            <a:r>
              <a:rPr lang="fr-FR" altLang="it-IT" sz="1600" b="1" i="1" spc="-3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•</a:t>
            </a:r>
            <a:r>
              <a:rPr lang="fr-FR" altLang="it-IT" sz="1600" b="1" i="1" spc="-3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fr-FR" altLang="it-IT" sz="1600" b="1" i="1" spc="-30" dirty="0" smtClean="0">
                <a:latin typeface="Arial" pitchFamily="34" charset="0"/>
                <a:cs typeface="Arial" pitchFamily="34" charset="0"/>
              </a:rPr>
              <a:t>frater</a:t>
            </a:r>
            <a:r>
              <a:rPr lang="fr-FR" altLang="it-IT" sz="1600" b="1" i="1" spc="-30" dirty="0">
                <a:latin typeface="Arial" pitchFamily="34" charset="0"/>
                <a:cs typeface="Arial" pitchFamily="34" charset="0"/>
              </a:rPr>
              <a:t>, </a:t>
            </a:r>
            <a:r>
              <a:rPr lang="fr-FR" altLang="it-IT" sz="1600" b="1" i="1" spc="-30" dirty="0" err="1">
                <a:latin typeface="Arial" pitchFamily="34" charset="0"/>
                <a:cs typeface="Arial" pitchFamily="34" charset="0"/>
              </a:rPr>
              <a:t>fratris</a:t>
            </a:r>
            <a:r>
              <a:rPr lang="fr-FR" altLang="it-IT" sz="1600" spc="-30" dirty="0">
                <a:latin typeface="Arial" pitchFamily="34" charset="0"/>
                <a:cs typeface="Arial" pitchFamily="34" charset="0"/>
              </a:rPr>
              <a:t>, m., «</a:t>
            </a:r>
            <a:r>
              <a:rPr lang="fr-FR" altLang="it-IT" sz="1600" spc="-30" dirty="0" err="1">
                <a:latin typeface="Arial" pitchFamily="34" charset="0"/>
                <a:cs typeface="Arial" pitchFamily="34" charset="0"/>
              </a:rPr>
              <a:t>fratello</a:t>
            </a:r>
            <a:r>
              <a:rPr lang="fr-FR" altLang="it-IT" sz="1600" spc="-30" dirty="0">
                <a:latin typeface="Arial" pitchFamily="34" charset="0"/>
                <a:cs typeface="Arial" pitchFamily="34" charset="0"/>
              </a:rPr>
              <a:t>»</a:t>
            </a:r>
          </a:p>
          <a:p>
            <a:pPr defTabSz="194400"/>
            <a:r>
              <a:rPr lang="fr-FR" altLang="it-IT" sz="1600" b="1" i="1" spc="-3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•	</a:t>
            </a:r>
            <a:r>
              <a:rPr lang="fr-FR" altLang="it-IT" sz="1600" b="1" i="1" spc="-30" dirty="0" err="1" smtClean="0">
                <a:latin typeface="Arial" pitchFamily="34" charset="0"/>
                <a:cs typeface="Arial" pitchFamily="34" charset="0"/>
              </a:rPr>
              <a:t>iuvenis</a:t>
            </a:r>
            <a:r>
              <a:rPr lang="fr-FR" altLang="it-IT" sz="1600" b="1" i="1" spc="-30" dirty="0">
                <a:latin typeface="Arial" pitchFamily="34" charset="0"/>
                <a:cs typeface="Arial" pitchFamily="34" charset="0"/>
              </a:rPr>
              <a:t>, </a:t>
            </a:r>
            <a:r>
              <a:rPr lang="fr-FR" altLang="it-IT" sz="1600" b="1" i="1" spc="-30" dirty="0" err="1">
                <a:latin typeface="Arial" pitchFamily="34" charset="0"/>
                <a:cs typeface="Arial" pitchFamily="34" charset="0"/>
              </a:rPr>
              <a:t>iuvenis</a:t>
            </a:r>
            <a:r>
              <a:rPr lang="fr-FR" altLang="it-IT" sz="1600" spc="-30" dirty="0">
                <a:latin typeface="Arial" pitchFamily="34" charset="0"/>
                <a:cs typeface="Arial" pitchFamily="34" charset="0"/>
              </a:rPr>
              <a:t>, m., «</a:t>
            </a:r>
            <a:r>
              <a:rPr lang="fr-FR" altLang="it-IT" sz="1600" spc="-30" dirty="0" err="1">
                <a:latin typeface="Arial" pitchFamily="34" charset="0"/>
                <a:cs typeface="Arial" pitchFamily="34" charset="0"/>
              </a:rPr>
              <a:t>giovane</a:t>
            </a:r>
            <a:r>
              <a:rPr lang="fr-FR" altLang="it-IT" sz="1600" spc="-30" dirty="0" smtClean="0">
                <a:latin typeface="Arial" pitchFamily="34" charset="0"/>
                <a:cs typeface="Arial" pitchFamily="34" charset="0"/>
              </a:rPr>
              <a:t>»	</a:t>
            </a:r>
            <a:r>
              <a:rPr lang="fr-FR" altLang="it-IT" sz="1600" spc="-30" dirty="0">
                <a:latin typeface="Arial" pitchFamily="34" charset="0"/>
                <a:cs typeface="Arial" pitchFamily="34" charset="0"/>
              </a:rPr>
              <a:t>				</a:t>
            </a:r>
            <a:r>
              <a:rPr lang="fr-FR" altLang="it-IT" sz="1600" b="1" i="1" spc="-3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•	</a:t>
            </a:r>
            <a:r>
              <a:rPr lang="fr-FR" altLang="it-IT" sz="1600" b="1" i="1" spc="-30" dirty="0" smtClean="0">
                <a:latin typeface="Arial" pitchFamily="34" charset="0"/>
                <a:cs typeface="Arial" pitchFamily="34" charset="0"/>
              </a:rPr>
              <a:t>mater</a:t>
            </a:r>
            <a:r>
              <a:rPr lang="fr-FR" altLang="it-IT" sz="1600" b="1" i="1" spc="-30" dirty="0">
                <a:latin typeface="Arial" pitchFamily="34" charset="0"/>
                <a:cs typeface="Arial" pitchFamily="34" charset="0"/>
              </a:rPr>
              <a:t>, </a:t>
            </a:r>
            <a:r>
              <a:rPr lang="fr-FR" altLang="it-IT" sz="1600" b="1" i="1" spc="-30" dirty="0" err="1">
                <a:latin typeface="Arial" pitchFamily="34" charset="0"/>
                <a:cs typeface="Arial" pitchFamily="34" charset="0"/>
              </a:rPr>
              <a:t>matris</a:t>
            </a:r>
            <a:r>
              <a:rPr lang="fr-FR" altLang="it-IT" sz="1600" spc="-30" dirty="0">
                <a:latin typeface="Arial" pitchFamily="34" charset="0"/>
                <a:cs typeface="Arial" pitchFamily="34" charset="0"/>
              </a:rPr>
              <a:t>, f., «</a:t>
            </a:r>
            <a:r>
              <a:rPr lang="fr-FR" altLang="it-IT" sz="1600" spc="-30" dirty="0" err="1">
                <a:latin typeface="Arial" pitchFamily="34" charset="0"/>
                <a:cs typeface="Arial" pitchFamily="34" charset="0"/>
              </a:rPr>
              <a:t>madre</a:t>
            </a:r>
            <a:r>
              <a:rPr lang="fr-FR" altLang="it-IT" sz="1600" spc="-30" dirty="0">
                <a:latin typeface="Arial" pitchFamily="34" charset="0"/>
                <a:cs typeface="Arial" pitchFamily="34" charset="0"/>
              </a:rPr>
              <a:t>»</a:t>
            </a:r>
          </a:p>
          <a:p>
            <a:pPr defTabSz="194400"/>
            <a:r>
              <a:rPr lang="fr-FR" altLang="it-IT" sz="1600" b="1" i="1" spc="-3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•	</a:t>
            </a:r>
            <a:r>
              <a:rPr lang="fr-FR" altLang="it-IT" sz="1600" b="1" i="1" spc="-30" dirty="0" smtClean="0">
                <a:latin typeface="Arial" pitchFamily="34" charset="0"/>
                <a:cs typeface="Arial" pitchFamily="34" charset="0"/>
              </a:rPr>
              <a:t>pater</a:t>
            </a:r>
            <a:r>
              <a:rPr lang="fr-FR" altLang="it-IT" sz="1600" b="1" i="1" spc="-30" dirty="0">
                <a:latin typeface="Arial" pitchFamily="34" charset="0"/>
                <a:cs typeface="Arial" pitchFamily="34" charset="0"/>
              </a:rPr>
              <a:t>, </a:t>
            </a:r>
            <a:r>
              <a:rPr lang="fr-FR" altLang="it-IT" sz="1600" b="1" i="1" spc="-30" dirty="0" err="1">
                <a:latin typeface="Arial" pitchFamily="34" charset="0"/>
                <a:cs typeface="Arial" pitchFamily="34" charset="0"/>
              </a:rPr>
              <a:t>patris</a:t>
            </a:r>
            <a:r>
              <a:rPr lang="fr-FR" altLang="it-IT" sz="1600" spc="-30" dirty="0">
                <a:latin typeface="Arial" pitchFamily="34" charset="0"/>
                <a:cs typeface="Arial" pitchFamily="34" charset="0"/>
              </a:rPr>
              <a:t>, m., «</a:t>
            </a:r>
            <a:r>
              <a:rPr lang="fr-FR" altLang="it-IT" sz="1600" spc="-30" dirty="0" err="1">
                <a:latin typeface="Arial" pitchFamily="34" charset="0"/>
                <a:cs typeface="Arial" pitchFamily="34" charset="0"/>
              </a:rPr>
              <a:t>padre</a:t>
            </a:r>
            <a:r>
              <a:rPr lang="fr-FR" altLang="it-IT" sz="1600" spc="-30" dirty="0" smtClean="0">
                <a:latin typeface="Arial" pitchFamily="34" charset="0"/>
                <a:cs typeface="Arial" pitchFamily="34" charset="0"/>
              </a:rPr>
              <a:t>»		</a:t>
            </a:r>
            <a:r>
              <a:rPr lang="fr-FR" altLang="it-IT" sz="1600" spc="-30" dirty="0">
                <a:latin typeface="Arial" pitchFamily="34" charset="0"/>
                <a:cs typeface="Arial" pitchFamily="34" charset="0"/>
              </a:rPr>
              <a:t>			</a:t>
            </a:r>
            <a:r>
              <a:rPr lang="fr-FR" altLang="it-IT" sz="1600" spc="-3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fr-FR" altLang="it-IT" sz="1600" spc="-30" dirty="0">
                <a:latin typeface="Arial" pitchFamily="34" charset="0"/>
                <a:cs typeface="Arial" pitchFamily="34" charset="0"/>
              </a:rPr>
              <a:t>	</a:t>
            </a:r>
            <a:r>
              <a:rPr lang="fr-FR" altLang="it-IT" sz="1600" spc="-3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fr-FR" altLang="it-IT" sz="1600" b="1" i="1" spc="-3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•</a:t>
            </a:r>
            <a:r>
              <a:rPr lang="fr-FR" altLang="it-IT" sz="1600" b="1" i="1" spc="-3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fr-FR" altLang="it-IT" sz="1600" b="1" i="1" spc="-30" dirty="0" err="1" smtClean="0">
                <a:latin typeface="Arial" pitchFamily="34" charset="0"/>
                <a:cs typeface="Arial" pitchFamily="34" charset="0"/>
              </a:rPr>
              <a:t>senex</a:t>
            </a:r>
            <a:r>
              <a:rPr lang="fr-FR" altLang="it-IT" sz="1600" b="1" i="1" spc="-30" dirty="0">
                <a:latin typeface="Arial" pitchFamily="34" charset="0"/>
                <a:cs typeface="Arial" pitchFamily="34" charset="0"/>
              </a:rPr>
              <a:t>, </a:t>
            </a:r>
            <a:r>
              <a:rPr lang="fr-FR" altLang="it-IT" sz="1600" b="1" i="1" spc="-30" dirty="0" err="1">
                <a:latin typeface="Arial" pitchFamily="34" charset="0"/>
                <a:cs typeface="Arial" pitchFamily="34" charset="0"/>
              </a:rPr>
              <a:t>senis</a:t>
            </a:r>
            <a:r>
              <a:rPr lang="fr-FR" altLang="it-IT" sz="1600" spc="-30" dirty="0">
                <a:latin typeface="Arial" pitchFamily="34" charset="0"/>
                <a:cs typeface="Arial" pitchFamily="34" charset="0"/>
              </a:rPr>
              <a:t>, m., «</a:t>
            </a:r>
            <a:r>
              <a:rPr lang="fr-FR" altLang="it-IT" sz="1600" spc="-30" dirty="0" err="1">
                <a:latin typeface="Arial" pitchFamily="34" charset="0"/>
                <a:cs typeface="Arial" pitchFamily="34" charset="0"/>
              </a:rPr>
              <a:t>vecchio</a:t>
            </a:r>
            <a:r>
              <a:rPr lang="fr-FR" altLang="it-IT" sz="1600" spc="-30" dirty="0">
                <a:latin typeface="Arial" pitchFamily="34" charset="0"/>
                <a:cs typeface="Arial" pitchFamily="34" charset="0"/>
              </a:rPr>
              <a:t>»</a:t>
            </a:r>
          </a:p>
          <a:p>
            <a:pPr defTabSz="194400"/>
            <a:endParaRPr lang="it-IT" altLang="it-IT" sz="1600" spc="-30" dirty="0" smtClean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3" name="Connettore diritto 12"/>
          <p:cNvCxnSpPr/>
          <p:nvPr/>
        </p:nvCxnSpPr>
        <p:spPr>
          <a:xfrm>
            <a:off x="1016000" y="1484785"/>
            <a:ext cx="0" cy="489600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LL © Zanichelli editore 2017 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436008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1047751" y="481013"/>
            <a:ext cx="8012112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Bef>
                <a:spcPct val="0"/>
              </a:spcBef>
            </a:pPr>
            <a:r>
              <a:rPr lang="it-IT" altLang="it-IT" sz="2800" b="1" dirty="0" smtClean="0">
                <a:ea typeface="Bradley Hand"/>
                <a:cs typeface="Bradley Hand"/>
              </a:rPr>
              <a:t>I nomi del 2</a:t>
            </a:r>
            <a:r>
              <a:rPr lang="it-IT" altLang="it-IT" sz="2800" b="1" dirty="0">
                <a:ea typeface="Bradley Hand"/>
                <a:cs typeface="Bradley Hand"/>
              </a:rPr>
              <a:t>° </a:t>
            </a:r>
            <a:r>
              <a:rPr lang="it-IT" altLang="it-IT" sz="2800" b="1" dirty="0" smtClean="0">
                <a:ea typeface="Bradley Hand"/>
                <a:cs typeface="Bradley Hand"/>
              </a:rPr>
              <a:t>gruppo: declinazioni anomale</a:t>
            </a:r>
            <a:endParaRPr lang="it-IT" altLang="it-IT" sz="2800" b="1" dirty="0">
              <a:ea typeface="Bradley Hand"/>
              <a:cs typeface="Bradley Hand"/>
            </a:endParaRPr>
          </a:p>
        </p:txBody>
      </p:sp>
      <p:sp>
        <p:nvSpPr>
          <p:cNvPr id="6" name="CasellaDiTesto 11"/>
          <p:cNvSpPr txBox="1">
            <a:spLocks noChangeArrowheads="1"/>
          </p:cNvSpPr>
          <p:nvPr/>
        </p:nvSpPr>
        <p:spPr bwMode="auto">
          <a:xfrm>
            <a:off x="414338" y="257175"/>
            <a:ext cx="811810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sz="1200" b="1" dirty="0"/>
              <a:t>L’</a:t>
            </a:r>
            <a:r>
              <a:rPr lang="it-IT" sz="1200" b="1" i="1" dirty="0"/>
              <a:t>AMPHITHEATRUM</a:t>
            </a:r>
            <a:r>
              <a:rPr lang="it-IT" altLang="it-IT" sz="1200" b="1" dirty="0">
                <a:solidFill>
                  <a:srgbClr val="161645"/>
                </a:solidFill>
              </a:rPr>
              <a:t> </a:t>
            </a:r>
            <a:r>
              <a:rPr lang="it-IT" altLang="it-IT" sz="1200" dirty="0">
                <a:solidFill>
                  <a:srgbClr val="161645"/>
                </a:solidFill>
              </a:rPr>
              <a:t>– Lezione 21 • Il 2° gruppo della 3a declinazione</a:t>
            </a:r>
          </a:p>
        </p:txBody>
      </p:sp>
      <p:sp>
        <p:nvSpPr>
          <p:cNvPr id="7" name="Rettangolo 1"/>
          <p:cNvSpPr>
            <a:spLocks noChangeArrowheads="1"/>
          </p:cNvSpPr>
          <p:nvPr/>
        </p:nvSpPr>
        <p:spPr bwMode="auto">
          <a:xfrm>
            <a:off x="490538" y="635000"/>
            <a:ext cx="525462" cy="568325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defRPr/>
            </a:pPr>
            <a:r>
              <a:rPr lang="it-IT" altLang="it-IT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altLang="it-IT" sz="2800" b="1" dirty="0" smtClean="0">
                <a:solidFill>
                  <a:schemeClr val="bg1"/>
                </a:solidFill>
                <a:latin typeface="Arial" panose="020B0604020202020204" pitchFamily="34" charset="0"/>
                <a:ea typeface="Bradley Hand" charset="0"/>
                <a:cs typeface="Arial" panose="020B0604020202020204" pitchFamily="34" charset="0"/>
              </a:rPr>
              <a:t>3</a:t>
            </a:r>
          </a:p>
        </p:txBody>
      </p:sp>
      <p:cxnSp>
        <p:nvCxnSpPr>
          <p:cNvPr id="8" name="Connettore 1 7"/>
          <p:cNvCxnSpPr/>
          <p:nvPr/>
        </p:nvCxnSpPr>
        <p:spPr bwMode="auto">
          <a:xfrm>
            <a:off x="74613" y="635000"/>
            <a:ext cx="8985250" cy="0"/>
          </a:xfrm>
          <a:prstGeom prst="line">
            <a:avLst/>
          </a:prstGeom>
          <a:ln w="19050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9" name="Rettangolo 20"/>
          <p:cNvSpPr>
            <a:spLocks noChangeArrowheads="1"/>
          </p:cNvSpPr>
          <p:nvPr/>
        </p:nvSpPr>
        <p:spPr bwMode="auto">
          <a:xfrm>
            <a:off x="1015999" y="1484783"/>
            <a:ext cx="7372425" cy="4032449"/>
          </a:xfrm>
          <a:prstGeom prst="rect">
            <a:avLst/>
          </a:prstGeom>
          <a:solidFill>
            <a:srgbClr val="8DDFF9">
              <a:alpha val="79999"/>
            </a:srgb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194400"/>
            <a:r>
              <a:rPr lang="it-IT" altLang="it-IT" sz="1600" spc="-30" dirty="0" smtClean="0">
                <a:latin typeface="Arial" pitchFamily="34" charset="0"/>
                <a:cs typeface="Arial" pitchFamily="34" charset="0"/>
              </a:rPr>
              <a:t>		Il sostantivo maschile </a:t>
            </a:r>
            <a:r>
              <a:rPr lang="it-IT" altLang="it-IT" sz="1600" b="1" i="1" spc="-30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Iuppiter</a:t>
            </a:r>
            <a:r>
              <a:rPr lang="it-IT" altLang="it-IT" sz="1600" b="1" i="1" spc="-3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</a:t>
            </a:r>
            <a:r>
              <a:rPr lang="it-IT" altLang="it-IT" sz="1600" b="1" i="1" spc="-3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Iovis</a:t>
            </a:r>
            <a:r>
              <a:rPr lang="it-IT" altLang="it-IT" sz="1600" spc="-3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it-IT" altLang="it-IT" sz="1600" spc="-30" dirty="0">
                <a:latin typeface="Arial" pitchFamily="34" charset="0"/>
                <a:cs typeface="Arial" pitchFamily="34" charset="0"/>
              </a:rPr>
              <a:t>«Giove», </a:t>
            </a:r>
            <a:r>
              <a:rPr lang="it-IT" altLang="it-IT" sz="1600" spc="-30" dirty="0" smtClean="0">
                <a:latin typeface="Arial" pitchFamily="34" charset="0"/>
                <a:cs typeface="Arial" pitchFamily="34" charset="0"/>
              </a:rPr>
              <a:t>forma </a:t>
            </a:r>
            <a:r>
              <a:rPr lang="it-IT" altLang="it-IT" sz="1600" b="1" spc="-30" dirty="0" smtClean="0">
                <a:latin typeface="Arial" pitchFamily="34" charset="0"/>
                <a:cs typeface="Arial" pitchFamily="34" charset="0"/>
              </a:rPr>
              <a:t>tutti </a:t>
            </a:r>
            <a:r>
              <a:rPr lang="it-IT" altLang="it-IT" sz="1600" b="1" spc="-30" dirty="0">
                <a:latin typeface="Arial" pitchFamily="34" charset="0"/>
                <a:cs typeface="Arial" pitchFamily="34" charset="0"/>
              </a:rPr>
              <a:t>i casi </a:t>
            </a:r>
            <a:r>
              <a:rPr lang="it-IT" altLang="it-IT" sz="1600" spc="-30" dirty="0">
                <a:latin typeface="Arial" pitchFamily="34" charset="0"/>
                <a:cs typeface="Arial" pitchFamily="34" charset="0"/>
              </a:rPr>
              <a:t>dal </a:t>
            </a:r>
            <a:r>
              <a:rPr lang="it-IT" altLang="it-IT" sz="1600" b="1" spc="-30" dirty="0">
                <a:latin typeface="Arial" pitchFamily="34" charset="0"/>
                <a:cs typeface="Arial" pitchFamily="34" charset="0"/>
              </a:rPr>
              <a:t>tema</a:t>
            </a:r>
            <a:r>
              <a:rPr lang="it-IT" altLang="it-IT" sz="1600" spc="-30" dirty="0">
                <a:latin typeface="Arial" pitchFamily="34" charset="0"/>
                <a:cs typeface="Arial" pitchFamily="34" charset="0"/>
              </a:rPr>
              <a:t> </a:t>
            </a:r>
            <a:r>
              <a:rPr lang="it-IT" altLang="it-IT" sz="1600" b="1" i="1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Iov</a:t>
            </a:r>
            <a:r>
              <a:rPr lang="it-IT" altLang="it-IT" sz="1600" b="1" i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- 		</a:t>
            </a:r>
            <a:r>
              <a:rPr lang="it-IT" altLang="it-IT" sz="1600" spc="-3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it-IT" altLang="it-IT" sz="1600" spc="-30" dirty="0">
                <a:latin typeface="Arial" pitchFamily="34" charset="0"/>
                <a:cs typeface="Arial" pitchFamily="34" charset="0"/>
              </a:rPr>
              <a:t>tranne il nominativo e il vocativo singolare</a:t>
            </a:r>
            <a:r>
              <a:rPr lang="it-IT" altLang="it-IT" sz="1600" spc="-30" dirty="0" smtClean="0">
                <a:latin typeface="Arial" pitchFamily="34" charset="0"/>
                <a:cs typeface="Arial" pitchFamily="34" charset="0"/>
              </a:rPr>
              <a:t>).</a:t>
            </a:r>
          </a:p>
          <a:p>
            <a:pPr defTabSz="194400">
              <a:spcBef>
                <a:spcPts val="600"/>
              </a:spcBef>
            </a:pPr>
            <a:r>
              <a:rPr lang="it-IT" altLang="it-IT" sz="1600" spc="-30" dirty="0" smtClean="0">
                <a:latin typeface="Arial" pitchFamily="34" charset="0"/>
                <a:cs typeface="Arial" pitchFamily="34" charset="0"/>
              </a:rPr>
              <a:t>		Il </a:t>
            </a:r>
            <a:r>
              <a:rPr lang="it-IT" altLang="it-IT" sz="1600" spc="-30" dirty="0">
                <a:latin typeface="Arial" pitchFamily="34" charset="0"/>
                <a:cs typeface="Arial" pitchFamily="34" charset="0"/>
              </a:rPr>
              <a:t>sostantivo </a:t>
            </a:r>
            <a:r>
              <a:rPr lang="it-IT" altLang="it-IT" sz="1600" spc="-30" dirty="0" smtClean="0">
                <a:latin typeface="Arial" pitchFamily="34" charset="0"/>
                <a:cs typeface="Arial" pitchFamily="34" charset="0"/>
              </a:rPr>
              <a:t>femminile </a:t>
            </a:r>
            <a:r>
              <a:rPr lang="it-IT" altLang="it-IT" sz="1600" b="1" i="1" spc="-3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vis</a:t>
            </a:r>
            <a:r>
              <a:rPr lang="it-IT" altLang="it-IT" sz="1600" b="1" i="1" spc="-3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</a:t>
            </a:r>
            <a:r>
              <a:rPr lang="it-IT" altLang="it-IT" sz="1600" b="1" i="1" spc="-30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roboris</a:t>
            </a:r>
            <a:r>
              <a:rPr lang="it-IT" altLang="it-IT" sz="1600" spc="-3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it-IT" altLang="it-IT" sz="1600" spc="-30" dirty="0">
                <a:latin typeface="Arial" pitchFamily="34" charset="0"/>
                <a:cs typeface="Arial" pitchFamily="34" charset="0"/>
              </a:rPr>
              <a:t>«forza</a:t>
            </a:r>
            <a:r>
              <a:rPr lang="it-IT" altLang="it-IT" sz="1600" spc="-30" dirty="0" smtClean="0">
                <a:latin typeface="Arial" pitchFamily="34" charset="0"/>
                <a:cs typeface="Arial" pitchFamily="34" charset="0"/>
              </a:rPr>
              <a:t>», è un </a:t>
            </a:r>
            <a:r>
              <a:rPr lang="it-IT" altLang="it-IT" sz="1600" b="1" spc="-30" dirty="0">
                <a:latin typeface="Arial" pitchFamily="34" charset="0"/>
                <a:cs typeface="Arial" pitchFamily="34" charset="0"/>
              </a:rPr>
              <a:t>nome difettivo </a:t>
            </a:r>
            <a:r>
              <a:rPr lang="it-IT" altLang="it-IT" sz="1600" spc="-30" dirty="0">
                <a:latin typeface="Arial" pitchFamily="34" charset="0"/>
                <a:cs typeface="Arial" pitchFamily="34" charset="0"/>
              </a:rPr>
              <a:t>e, per il </a:t>
            </a:r>
            <a:r>
              <a:rPr lang="it-IT" altLang="it-IT" sz="1600" spc="-30" dirty="0" smtClean="0">
                <a:latin typeface="Arial" pitchFamily="34" charset="0"/>
                <a:cs typeface="Arial" pitchFamily="34" charset="0"/>
              </a:rPr>
              <a:t>				</a:t>
            </a:r>
            <a:r>
              <a:rPr lang="it-IT" altLang="it-IT" sz="1600" b="1" spc="-30" dirty="0" smtClean="0">
                <a:latin typeface="Arial" pitchFamily="34" charset="0"/>
                <a:cs typeface="Arial" pitchFamily="34" charset="0"/>
              </a:rPr>
              <a:t>genitivo </a:t>
            </a:r>
            <a:r>
              <a:rPr lang="it-IT" altLang="it-IT" sz="1600" spc="-30" dirty="0">
                <a:latin typeface="Arial" pitchFamily="34" charset="0"/>
                <a:cs typeface="Arial" pitchFamily="34" charset="0"/>
              </a:rPr>
              <a:t>e </a:t>
            </a:r>
            <a:r>
              <a:rPr lang="it-IT" altLang="it-IT" sz="1600" spc="-30" dirty="0" smtClean="0">
                <a:latin typeface="Arial" pitchFamily="34" charset="0"/>
                <a:cs typeface="Arial" pitchFamily="34" charset="0"/>
              </a:rPr>
              <a:t>il </a:t>
            </a:r>
            <a:r>
              <a:rPr lang="it-IT" altLang="it-IT" sz="1600" b="1" spc="-30" dirty="0" smtClean="0">
                <a:latin typeface="Arial" pitchFamily="34" charset="0"/>
                <a:cs typeface="Arial" pitchFamily="34" charset="0"/>
              </a:rPr>
              <a:t>dativo </a:t>
            </a:r>
            <a:r>
              <a:rPr lang="it-IT" altLang="it-IT" sz="1600" b="1" spc="-30" dirty="0">
                <a:latin typeface="Arial" pitchFamily="34" charset="0"/>
                <a:cs typeface="Arial" pitchFamily="34" charset="0"/>
              </a:rPr>
              <a:t>singolari</a:t>
            </a:r>
            <a:r>
              <a:rPr lang="it-IT" altLang="it-IT" sz="1600" spc="-30" dirty="0">
                <a:latin typeface="Arial" pitchFamily="34" charset="0"/>
                <a:cs typeface="Arial" pitchFamily="34" charset="0"/>
              </a:rPr>
              <a:t>, </a:t>
            </a:r>
            <a:r>
              <a:rPr lang="it-IT" altLang="it-IT" sz="1600" spc="-30" dirty="0" smtClean="0">
                <a:latin typeface="Arial" pitchFamily="34" charset="0"/>
                <a:cs typeface="Arial" pitchFamily="34" charset="0"/>
              </a:rPr>
              <a:t>ricorre </a:t>
            </a:r>
            <a:r>
              <a:rPr lang="it-IT" altLang="it-IT" sz="1600" spc="-30" dirty="0">
                <a:latin typeface="Arial" pitchFamily="34" charset="0"/>
                <a:cs typeface="Arial" pitchFamily="34" charset="0"/>
              </a:rPr>
              <a:t>a forme tratte dal neutro </a:t>
            </a:r>
            <a:r>
              <a:rPr lang="it-IT" altLang="it-IT" sz="1600" b="1" i="1" dirty="0" err="1">
                <a:latin typeface="Arial" pitchFamily="34" charset="0"/>
                <a:cs typeface="Arial" pitchFamily="34" charset="0"/>
              </a:rPr>
              <a:t>robur</a:t>
            </a:r>
            <a:r>
              <a:rPr lang="it-IT" altLang="it-IT" sz="1600" b="1" i="1" dirty="0">
                <a:latin typeface="Arial" pitchFamily="34" charset="0"/>
                <a:cs typeface="Arial" pitchFamily="34" charset="0"/>
              </a:rPr>
              <a:t>, </a:t>
            </a:r>
            <a:r>
              <a:rPr lang="it-IT" altLang="it-IT" sz="1600" b="1" i="1" dirty="0" err="1">
                <a:latin typeface="Arial" pitchFamily="34" charset="0"/>
                <a:cs typeface="Arial" pitchFamily="34" charset="0"/>
              </a:rPr>
              <a:t>roboris</a:t>
            </a:r>
            <a:endParaRPr lang="it-IT" altLang="it-IT" sz="1600" b="1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194400"/>
            <a:endParaRPr lang="it-IT" altLang="it-IT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3" name="Connettore diritto 12"/>
          <p:cNvCxnSpPr/>
          <p:nvPr/>
        </p:nvCxnSpPr>
        <p:spPr>
          <a:xfrm>
            <a:off x="1016000" y="1484785"/>
            <a:ext cx="0" cy="403200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graphicFrame>
        <p:nvGraphicFramePr>
          <p:cNvPr id="3" name="Tabel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2073793"/>
              </p:ext>
            </p:extLst>
          </p:nvPr>
        </p:nvGraphicFramePr>
        <p:xfrm>
          <a:off x="1047751" y="3068961"/>
          <a:ext cx="2732161" cy="230051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92001">
                  <a:extLst>
                    <a:ext uri="{9D8B030D-6E8A-4147-A177-3AD203B41FA5}">
                      <a16:colId xmlns:a16="http://schemas.microsoft.com/office/drawing/2014/main" xmlns="" val="540430368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xmlns="" val="4059461838"/>
                    </a:ext>
                  </a:extLst>
                </a:gridCol>
              </a:tblGrid>
              <a:tr h="306776"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i="1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Iuppiter</a:t>
                      </a:r>
                      <a:endParaRPr lang="it-IT" sz="1400" i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1400" i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712408276"/>
                  </a:ext>
                </a:extLst>
              </a:tr>
              <a:tr h="30677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1" i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Singolare</a:t>
                      </a:r>
                      <a:endParaRPr lang="it-IT" sz="1400" b="1" i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04539760"/>
                  </a:ext>
                </a:extLst>
              </a:tr>
              <a:tr h="28116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nominativo </a:t>
                      </a:r>
                      <a:endParaRPr lang="it-IT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0" i="1" dirty="0" err="1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Iuppiter</a:t>
                      </a:r>
                      <a:endParaRPr lang="it-IT" sz="1400" b="0" i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868074357"/>
                  </a:ext>
                </a:extLst>
              </a:tr>
              <a:tr h="28116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genitivo </a:t>
                      </a:r>
                      <a:endParaRPr lang="it-IT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0" i="1" dirty="0" err="1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Iov-</a:t>
                      </a:r>
                      <a:r>
                        <a:rPr lang="it-IT" sz="1400" b="1" i="1" dirty="0" err="1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ĭs</a:t>
                      </a:r>
                      <a:endParaRPr lang="it-IT" sz="1400" b="1" i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659551760"/>
                  </a:ext>
                </a:extLst>
              </a:tr>
              <a:tr h="28116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dativo </a:t>
                      </a:r>
                      <a:endParaRPr lang="it-IT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0" i="1" dirty="0" err="1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Iov</a:t>
                      </a:r>
                      <a:r>
                        <a:rPr lang="it-IT" sz="1400" b="0" i="1" dirty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-</a:t>
                      </a:r>
                      <a:r>
                        <a:rPr lang="it-IT" sz="1400" b="1" i="1" dirty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ī</a:t>
                      </a:r>
                      <a:endParaRPr lang="it-IT" sz="1400" b="1" i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140708907"/>
                  </a:ext>
                </a:extLst>
              </a:tr>
              <a:tr h="28116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accusativo </a:t>
                      </a:r>
                      <a:endParaRPr lang="it-IT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0" i="1" dirty="0" err="1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Iov-</a:t>
                      </a:r>
                      <a:r>
                        <a:rPr lang="it-IT" sz="1400" b="1" i="1" dirty="0" err="1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ĕm</a:t>
                      </a:r>
                      <a:endParaRPr lang="it-IT" sz="1400" b="1" i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572873891"/>
                  </a:ext>
                </a:extLst>
              </a:tr>
              <a:tr h="28116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vocativo </a:t>
                      </a:r>
                      <a:endParaRPr lang="it-IT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0" i="1" dirty="0" err="1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Iuppiter</a:t>
                      </a:r>
                      <a:endParaRPr lang="it-IT" sz="1400" b="0" i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05527288"/>
                  </a:ext>
                </a:extLst>
              </a:tr>
              <a:tr h="28116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ablativo </a:t>
                      </a:r>
                      <a:endParaRPr lang="it-IT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0" i="1" dirty="0" err="1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Iov</a:t>
                      </a:r>
                      <a:r>
                        <a:rPr lang="it-IT" sz="1400" b="0" i="1" dirty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-</a:t>
                      </a:r>
                      <a:r>
                        <a:rPr lang="it-IT" sz="1400" b="1" i="1" dirty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ĕ</a:t>
                      </a:r>
                      <a:endParaRPr lang="it-IT" sz="1400" b="1" i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54814935"/>
                  </a:ext>
                </a:extLst>
              </a:tr>
            </a:tbl>
          </a:graphicData>
        </a:graphic>
      </p:graphicFrame>
      <p:sp>
        <p:nvSpPr>
          <p:cNvPr id="2" name="Freccia a destra 1"/>
          <p:cNvSpPr/>
          <p:nvPr/>
        </p:nvSpPr>
        <p:spPr>
          <a:xfrm>
            <a:off x="1041400" y="1549400"/>
            <a:ext cx="387648" cy="223416"/>
          </a:xfrm>
          <a:prstGeom prst="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Freccia a destra 9"/>
          <p:cNvSpPr/>
          <p:nvPr/>
        </p:nvSpPr>
        <p:spPr>
          <a:xfrm>
            <a:off x="1040248" y="2099806"/>
            <a:ext cx="387648" cy="223416"/>
          </a:xfrm>
          <a:prstGeom prst="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aphicFrame>
        <p:nvGraphicFramePr>
          <p:cNvPr id="11" name="Tabel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8896059"/>
              </p:ext>
            </p:extLst>
          </p:nvPr>
        </p:nvGraphicFramePr>
        <p:xfrm>
          <a:off x="4139953" y="3068960"/>
          <a:ext cx="3168351" cy="230051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52127">
                  <a:extLst>
                    <a:ext uri="{9D8B030D-6E8A-4147-A177-3AD203B41FA5}">
                      <a16:colId xmlns:a16="http://schemas.microsoft.com/office/drawing/2014/main" xmlns="" val="403565910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xmlns="" val="1218359295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xmlns="" val="3041329941"/>
                    </a:ext>
                  </a:extLst>
                </a:gridCol>
              </a:tblGrid>
              <a:tr h="313370">
                <a:tc gridSpan="3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i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Vis </a:t>
                      </a:r>
                      <a:endParaRPr lang="it-IT" sz="1400" i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1400" i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864043107"/>
                  </a:ext>
                </a:extLst>
              </a:tr>
              <a:tr h="31337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1" i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Singolare</a:t>
                      </a:r>
                      <a:endParaRPr lang="it-IT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1" i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anose="020B0606020202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Plurale</a:t>
                      </a:r>
                      <a:endParaRPr lang="it-IT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51947620"/>
                  </a:ext>
                </a:extLst>
              </a:tr>
              <a:tr h="23776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nominativo </a:t>
                      </a:r>
                      <a:endParaRPr lang="it-IT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0" i="1" dirty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vis </a:t>
                      </a:r>
                      <a:endParaRPr lang="it-IT" sz="1400" b="0" i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0" i="1" dirty="0" err="1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vir-ēs</a:t>
                      </a:r>
                      <a:endParaRPr lang="it-IT" sz="1400" b="0" i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058254177"/>
                  </a:ext>
                </a:extLst>
              </a:tr>
              <a:tr h="28720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genitivo </a:t>
                      </a:r>
                      <a:endParaRPr lang="it-IT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1" i="1" dirty="0" err="1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robor</a:t>
                      </a:r>
                      <a:r>
                        <a:rPr lang="it-IT" sz="1400" b="0" i="1" dirty="0" err="1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-ĭs</a:t>
                      </a:r>
                      <a:r>
                        <a:rPr lang="it-IT" sz="1400" b="0" i="1" dirty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it-IT" sz="1400" b="0" i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0" i="1" dirty="0" err="1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vir-ĭŭm</a:t>
                      </a:r>
                      <a:endParaRPr lang="it-IT" sz="1400" b="0" i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554791978"/>
                  </a:ext>
                </a:extLst>
              </a:tr>
              <a:tr h="28720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dativo </a:t>
                      </a:r>
                      <a:endParaRPr lang="it-IT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1" i="1" kern="1200" dirty="0" err="1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Arial" panose="020B0604020202020204" pitchFamily="34" charset="0"/>
                        </a:rPr>
                        <a:t>robor</a:t>
                      </a:r>
                      <a:r>
                        <a:rPr lang="it-IT" sz="1400" b="0" i="1" dirty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-ī </a:t>
                      </a:r>
                      <a:endParaRPr lang="it-IT" sz="1400" b="0" i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0" i="1" dirty="0" err="1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vir-ĭbus</a:t>
                      </a:r>
                      <a:endParaRPr lang="it-IT" sz="1400" b="0" i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831593239"/>
                  </a:ext>
                </a:extLst>
              </a:tr>
              <a:tr h="28720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accusativo </a:t>
                      </a:r>
                      <a:endParaRPr lang="it-IT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0" i="1" dirty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v-</a:t>
                      </a:r>
                      <a:r>
                        <a:rPr lang="it-IT" sz="1400" b="0" i="1" dirty="0" err="1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ĭm</a:t>
                      </a:r>
                      <a:r>
                        <a:rPr lang="it-IT" sz="1400" b="0" i="1" dirty="0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it-IT" sz="1400" b="0" i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0" i="1" dirty="0" err="1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vir-ēs</a:t>
                      </a:r>
                      <a:endParaRPr lang="it-IT" sz="1400" b="0" i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784429610"/>
                  </a:ext>
                </a:extLst>
              </a:tr>
              <a:tr h="28720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vocativo </a:t>
                      </a:r>
                      <a:endParaRPr lang="it-IT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0" i="1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vis </a:t>
                      </a:r>
                      <a:endParaRPr lang="it-IT" sz="1400" b="0" i="1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0" i="1" dirty="0" err="1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vir-ēs</a:t>
                      </a:r>
                      <a:endParaRPr lang="it-IT" sz="1400" b="0" i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092637237"/>
                  </a:ext>
                </a:extLst>
              </a:tr>
              <a:tr h="28720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ablativo </a:t>
                      </a:r>
                      <a:endParaRPr lang="it-IT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0" i="1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v-ī </a:t>
                      </a:r>
                      <a:endParaRPr lang="it-IT" sz="1400" b="0" i="1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0" i="1" dirty="0" err="1"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vir-ĭbus</a:t>
                      </a:r>
                      <a:endParaRPr lang="it-IT" sz="1400" b="0" i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948663228"/>
                  </a:ext>
                </a:extLst>
              </a:tr>
            </a:tbl>
          </a:graphicData>
        </a:graphic>
      </p:graphicFrame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LL © Zanichelli editore 2017 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530893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1810</TotalTime>
  <Words>505</Words>
  <Application>Microsoft Macintosh PowerPoint</Application>
  <PresentationFormat>Presentazione su schermo (4:3)</PresentationFormat>
  <Paragraphs>169</Paragraphs>
  <Slides>6</Slides>
  <Notes>6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7" baseType="lpstr">
      <vt:lpstr>Tema di Office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asus</dc:creator>
  <cp:lastModifiedBy>Andrea</cp:lastModifiedBy>
  <cp:revision>332</cp:revision>
  <dcterms:created xsi:type="dcterms:W3CDTF">2017-04-21T06:11:22Z</dcterms:created>
  <dcterms:modified xsi:type="dcterms:W3CDTF">2017-08-29T13:47:58Z</dcterms:modified>
</cp:coreProperties>
</file>