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866600"/>
    <a:srgbClr val="FFF1C5"/>
    <a:srgbClr val="9A7500"/>
    <a:srgbClr val="C49500"/>
    <a:srgbClr val="00823B"/>
    <a:srgbClr val="E9EFF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4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3E0E9-8B0A-434A-B937-4C523A703A2D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B7809-E22C-7E4D-97F3-FB5A5B2AB60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148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86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87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29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756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153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D719-F761-5644-8C35-43758D07C602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60C8-5A5C-554C-AD9F-980416B5755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78B3-661C-2D49-AB9E-880772630C79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C93F-F969-C34B-9406-C8522118BA7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E96B-7E0E-334D-AC81-E4FA9204C05F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0E89-2C60-AE41-8A93-E2B31C1DE9E4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4A5-9BCF-B844-820A-6D126A7BBC0B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371F-FF16-844F-B66D-94849D907430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B9CC-7B8F-114A-8AF7-0B494325FF4F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CD36-90DB-DF44-AC6D-37C4A54E2C9B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CA05-EF61-9C4C-A0DA-637AB53386B9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C4A4B-1FF3-0A44-BE13-E6ED72895506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922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015279" y="4293096"/>
            <a:ext cx="7515718" cy="1917204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Presentano queste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caratteristiche:</a:t>
            </a:r>
            <a:endParaRPr lang="it-IT" alt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20"/>
          <p:cNvSpPr>
            <a:spLocks noChangeArrowheads="1"/>
          </p:cNvSpPr>
          <p:nvPr/>
        </p:nvSpPr>
        <p:spPr bwMode="auto">
          <a:xfrm>
            <a:off x="1016722" y="1484784"/>
            <a:ext cx="7515718" cy="43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terzo gruppo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appartengono i </a:t>
            </a:r>
            <a:r>
              <a:rPr lang="it-IT" alt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nomi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La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3a 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declinazione: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i nomi del 3° gruppo</a:t>
            </a:r>
            <a:endParaRPr kumimoji="0" lang="it-IT" alt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22 • Il 3° gruppo della 3a declinazione • Il complemento di materia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+mj-lt"/>
                <a:ea typeface="Bradley Hand" charset="0"/>
                <a:cs typeface="Bradley Hand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7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71445" y="2060848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neutri, parisillabi e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imparisillabi</a:t>
            </a:r>
          </a:p>
        </p:txBody>
      </p:sp>
      <p:cxnSp>
        <p:nvCxnSpPr>
          <p:cNvPr id="4" name="Connettore diritto 3"/>
          <p:cNvCxnSpPr/>
          <p:nvPr/>
        </p:nvCxnSpPr>
        <p:spPr>
          <a:xfrm>
            <a:off x="1146746" y="2278945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866913" y="2120768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/>
          <p:cNvCxnSpPr/>
          <p:nvPr/>
        </p:nvCxnSpPr>
        <p:spPr>
          <a:xfrm>
            <a:off x="1146047" y="3029214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66214" y="2871037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470746" y="2846246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con il nominativo che esce in 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-al, -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it-IT" altLang="it-IT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-e</a:t>
            </a:r>
            <a:endParaRPr lang="it-IT" altLang="it-IT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60174"/>
              </p:ext>
            </p:extLst>
          </p:nvPr>
        </p:nvGraphicFramePr>
        <p:xfrm>
          <a:off x="1138610" y="4728405"/>
          <a:ext cx="7175818" cy="1364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4918">
                  <a:extLst>
                    <a:ext uri="{9D8B030D-6E8A-4147-A177-3AD203B41FA5}">
                      <a16:colId xmlns:a16="http://schemas.microsoft.com/office/drawing/2014/main" xmlns="" val="967903125"/>
                    </a:ext>
                  </a:extLst>
                </a:gridCol>
                <a:gridCol w="1920900">
                  <a:extLst>
                    <a:ext uri="{9D8B030D-6E8A-4147-A177-3AD203B41FA5}">
                      <a16:colId xmlns:a16="http://schemas.microsoft.com/office/drawing/2014/main" xmlns="" val="1704458260"/>
                    </a:ext>
                  </a:extLst>
                </a:gridCol>
              </a:tblGrid>
              <a:tr h="438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DESINENZE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39379959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singolare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-ī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87887878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ĭŭm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4858026"/>
                  </a:ext>
                </a:extLst>
              </a:tr>
              <a:tr h="30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nominativo, accusativo e vocativo </a:t>
                      </a: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ĭă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737909"/>
                  </a:ext>
                </a:extLst>
              </a:tr>
            </a:tbl>
          </a:graphicData>
        </a:graphic>
      </p:graphicFrame>
      <p:cxnSp>
        <p:nvCxnSpPr>
          <p:cNvPr id="19" name="Connettore diritto 18"/>
          <p:cNvCxnSpPr/>
          <p:nvPr/>
        </p:nvCxnSpPr>
        <p:spPr>
          <a:xfrm>
            <a:off x="1145348" y="3612016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Ovale 19"/>
          <p:cNvSpPr/>
          <p:nvPr/>
        </p:nvSpPr>
        <p:spPr>
          <a:xfrm>
            <a:off x="865515" y="3453839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70047" y="3429048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e con il genitivo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singolare che esce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ālis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o 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āris</a:t>
            </a:r>
            <a:endParaRPr lang="it-IT" alt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5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22 • Il 3° gruppo della 3a declinazione • Il complemento di materia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4104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nominativi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-al</a:t>
            </a: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anĭmal</a:t>
            </a:r>
            <a:r>
              <a:rPr lang="it-IT" alt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animālis</a:t>
            </a:r>
            <a:r>
              <a:rPr lang="it-IT" altLang="it-IT" sz="1600" i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neutro, «animale»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10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197303"/>
              </p:ext>
            </p:extLst>
          </p:nvPr>
        </p:nvGraphicFramePr>
        <p:xfrm>
          <a:off x="1103401" y="2852936"/>
          <a:ext cx="7501047" cy="2508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3106">
                  <a:extLst>
                    <a:ext uri="{9D8B030D-6E8A-4147-A177-3AD203B41FA5}">
                      <a16:colId xmlns:a16="http://schemas.microsoft.com/office/drawing/2014/main" xmlns="" val="3862554262"/>
                    </a:ext>
                  </a:extLst>
                </a:gridCol>
                <a:gridCol w="2943200">
                  <a:extLst>
                    <a:ext uri="{9D8B030D-6E8A-4147-A177-3AD203B41FA5}">
                      <a16:colId xmlns:a16="http://schemas.microsoft.com/office/drawing/2014/main" xmlns="" val="3142685839"/>
                    </a:ext>
                  </a:extLst>
                </a:gridCol>
                <a:gridCol w="3424741">
                  <a:extLst>
                    <a:ext uri="{9D8B030D-6E8A-4147-A177-3AD203B41FA5}">
                      <a16:colId xmlns:a16="http://schemas.microsoft.com/office/drawing/2014/main" xmlns="" val="1567644621"/>
                    </a:ext>
                  </a:extLst>
                </a:gridCol>
              </a:tblGrid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51774020"/>
                  </a:ext>
                </a:extLst>
              </a:tr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anĭmal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l’animale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gli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01568406"/>
                  </a:ext>
                </a:extLst>
              </a:tr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animāl-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dell’animale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degli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590624"/>
                  </a:ext>
                </a:extLst>
              </a:tr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animāl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	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all’animale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agli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7110492"/>
                  </a:ext>
                </a:extLst>
              </a:tr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anĭmal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l’animale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gli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66555352"/>
                  </a:ext>
                </a:extLst>
              </a:tr>
              <a:tr h="356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anĭmal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10985113"/>
                  </a:ext>
                </a:extLst>
              </a:tr>
              <a:tr h="369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animāl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l’animale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animal-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gli animali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30287204"/>
                  </a:ext>
                </a:extLst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</a:t>
            </a:r>
            <a:r>
              <a:rPr lang="it-IT" altLang="it-IT" b="1" dirty="0" smtClean="0">
                <a:ea typeface="Bradley Hand"/>
                <a:cs typeface="Bradley Hand"/>
              </a:rPr>
              <a:t>3° </a:t>
            </a:r>
            <a:r>
              <a:rPr lang="it-IT" altLang="it-IT" b="1" dirty="0">
                <a:ea typeface="Bradley Hand"/>
                <a:cs typeface="Bradley Hand"/>
              </a:rPr>
              <a:t>gruppo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98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22 • Il 3° gruppo della 3a declinazione • Il complemento di materia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4104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nominativi in 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</a:t>
            </a:r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calcar,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calcāris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</a:t>
            </a:r>
            <a:r>
              <a:rPr lang="it-IT" altLang="it-IT" sz="1600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neutro, «sprone»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10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1003"/>
              </p:ext>
            </p:extLst>
          </p:nvPr>
        </p:nvGraphicFramePr>
        <p:xfrm>
          <a:off x="1102156" y="2852937"/>
          <a:ext cx="7718316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150">
                  <a:extLst>
                    <a:ext uri="{9D8B030D-6E8A-4147-A177-3AD203B41FA5}">
                      <a16:colId xmlns:a16="http://schemas.microsoft.com/office/drawing/2014/main" xmlns="" val="1460320546"/>
                    </a:ext>
                  </a:extLst>
                </a:gridCol>
                <a:gridCol w="3111420">
                  <a:extLst>
                    <a:ext uri="{9D8B030D-6E8A-4147-A177-3AD203B41FA5}">
                      <a16:colId xmlns:a16="http://schemas.microsoft.com/office/drawing/2014/main" xmlns="" val="4017579027"/>
                    </a:ext>
                  </a:extLst>
                </a:gridCol>
                <a:gridCol w="3407746">
                  <a:extLst>
                    <a:ext uri="{9D8B030D-6E8A-4147-A177-3AD203B41FA5}">
                      <a16:colId xmlns:a16="http://schemas.microsoft.com/office/drawing/2014/main" xmlns="" val="4282375159"/>
                    </a:ext>
                  </a:extLst>
                </a:gridCol>
              </a:tblGrid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20096509"/>
                  </a:ext>
                </a:extLst>
              </a:tr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calcar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lo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gli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19148195"/>
                  </a:ext>
                </a:extLst>
              </a:tr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calcār-ĭs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dello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degli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7779791"/>
                  </a:ext>
                </a:extLst>
              </a:tr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calcār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allo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agli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66562850"/>
                  </a:ext>
                </a:extLst>
              </a:tr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lo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gli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3270644"/>
                  </a:ext>
                </a:extLst>
              </a:tr>
              <a:tr h="35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77461148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calcār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lo sprone 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calcar-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per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gli sproni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1555091"/>
                  </a:ext>
                </a:extLst>
              </a:tr>
            </a:tbl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</a:t>
            </a:r>
            <a:r>
              <a:rPr lang="it-IT" altLang="it-IT" b="1" dirty="0" smtClean="0">
                <a:ea typeface="Bradley Hand"/>
                <a:cs typeface="Bradley Hand"/>
              </a:rPr>
              <a:t>3° </a:t>
            </a:r>
            <a:r>
              <a:rPr lang="it-IT" altLang="it-IT" b="1" dirty="0">
                <a:ea typeface="Bradley Hand"/>
                <a:cs typeface="Bradley Hand"/>
              </a:rPr>
              <a:t>gruppo</a:t>
            </a:r>
          </a:p>
        </p:txBody>
      </p:sp>
      <p:sp>
        <p:nvSpPr>
          <p:cNvPr id="14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45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22 • Il 3° gruppo della 3a declinazione • Il complemento di materia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4104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nominativi in </a:t>
            </a: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-e</a:t>
            </a: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mare</a:t>
            </a:r>
            <a:r>
              <a:rPr lang="it-IT" alt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maris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neutro, «mare»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10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52963"/>
              </p:ext>
            </p:extLst>
          </p:nvPr>
        </p:nvGraphicFramePr>
        <p:xfrm>
          <a:off x="1103400" y="2852936"/>
          <a:ext cx="7501049" cy="2448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344">
                  <a:extLst>
                    <a:ext uri="{9D8B030D-6E8A-4147-A177-3AD203B41FA5}">
                      <a16:colId xmlns:a16="http://schemas.microsoft.com/office/drawing/2014/main" xmlns="" val="368252764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629770712"/>
                    </a:ext>
                  </a:extLst>
                </a:gridCol>
                <a:gridCol w="3456385">
                  <a:extLst>
                    <a:ext uri="{9D8B030D-6E8A-4147-A177-3AD203B41FA5}">
                      <a16:colId xmlns:a16="http://schemas.microsoft.com/office/drawing/2014/main" xmlns="" val="3194922515"/>
                    </a:ext>
                  </a:extLst>
                </a:gridCol>
              </a:tblGrid>
              <a:tr h="386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0035712"/>
                  </a:ext>
                </a:extLst>
              </a:tr>
              <a:tr h="354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il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4599708"/>
                  </a:ext>
                </a:extLst>
              </a:tr>
              <a:tr h="354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dei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19152206"/>
                  </a:ext>
                </a:extLst>
              </a:tr>
              <a:tr h="354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ai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982383"/>
                  </a:ext>
                </a:extLst>
              </a:tr>
              <a:tr h="354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mare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il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4365215"/>
                  </a:ext>
                </a:extLst>
              </a:tr>
              <a:tr h="354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mare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5971279"/>
                  </a:ext>
                </a:extLst>
              </a:tr>
              <a:tr h="288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il mare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mar-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 mari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0900556"/>
                  </a:ext>
                </a:extLst>
              </a:tr>
            </a:tbl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</a:t>
            </a:r>
            <a:r>
              <a:rPr lang="it-IT" altLang="it-IT" b="1" dirty="0" smtClean="0">
                <a:ea typeface="Bradley Hand"/>
                <a:cs typeface="Bradley Hand"/>
              </a:rPr>
              <a:t>3° </a:t>
            </a:r>
            <a:r>
              <a:rPr lang="it-IT" altLang="it-IT" b="1" dirty="0">
                <a:ea typeface="Bradley Hand"/>
                <a:cs typeface="Bradley Hand"/>
              </a:rPr>
              <a:t>gruppo</a:t>
            </a:r>
          </a:p>
        </p:txBody>
      </p:sp>
      <p:sp>
        <p:nvSpPr>
          <p:cNvPr id="14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29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ttore diritto 22"/>
          <p:cNvCxnSpPr/>
          <p:nvPr/>
        </p:nvCxnSpPr>
        <p:spPr>
          <a:xfrm>
            <a:off x="981205" y="3763975"/>
            <a:ext cx="3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33796" y="534174"/>
            <a:ext cx="80260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ts val="2200"/>
              </a:lnSpc>
              <a:spcBef>
                <a:spcPct val="0"/>
              </a:spcBef>
            </a:pPr>
            <a:r>
              <a:rPr kumimoji="0" lang="it-IT" alt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Bradley Hand"/>
                <a:cs typeface="Bradley Hand"/>
              </a:rPr>
              <a:t>Il complemento di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materia</a:t>
            </a:r>
            <a:endParaRPr kumimoji="0" lang="it-IT" altLang="it-IT" sz="2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22 • Il 3° gruppo della 3a declinazione • Il complemento di materia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ttangolo 20"/>
          <p:cNvSpPr>
            <a:spLocks noChangeArrowheads="1"/>
          </p:cNvSpPr>
          <p:nvPr/>
        </p:nvSpPr>
        <p:spPr bwMode="auto">
          <a:xfrm>
            <a:off x="1003585" y="1530119"/>
            <a:ext cx="7456847" cy="640355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complemento di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materia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indica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la materia di cui è fatto un oggetto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; può avere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un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valore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proprio o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figurato.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ttore diritto 9"/>
          <p:cNvCxnSpPr/>
          <p:nvPr/>
        </p:nvCxnSpPr>
        <p:spPr>
          <a:xfrm>
            <a:off x="1003585" y="1530120"/>
            <a:ext cx="0" cy="38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20"/>
          <p:cNvSpPr>
            <a:spLocks noChangeArrowheads="1"/>
          </p:cNvSpPr>
          <p:nvPr/>
        </p:nvSpPr>
        <p:spPr bwMode="auto">
          <a:xfrm>
            <a:off x="1331639" y="3573016"/>
            <a:ext cx="2624299" cy="41142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720000">
              <a:buClr>
                <a:schemeClr val="tx2"/>
              </a:buClr>
            </a:pP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e/ex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+ ablativo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vale 26"/>
          <p:cNvSpPr/>
          <p:nvPr/>
        </p:nvSpPr>
        <p:spPr>
          <a:xfrm>
            <a:off x="899592" y="3670802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0"/>
          <p:cNvSpPr>
            <a:spLocks noChangeArrowheads="1"/>
          </p:cNvSpPr>
          <p:nvPr/>
        </p:nvSpPr>
        <p:spPr bwMode="auto">
          <a:xfrm>
            <a:off x="1022996" y="2924944"/>
            <a:ext cx="7437945" cy="376125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dirty="0">
                <a:latin typeface="Arial" pitchFamily="34" charset="0"/>
                <a:cs typeface="Arial" pitchFamily="34" charset="0"/>
              </a:rPr>
              <a:t>In latino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è espresso con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ttangolo 20"/>
          <p:cNvSpPr>
            <a:spLocks noChangeArrowheads="1"/>
          </p:cNvSpPr>
          <p:nvPr/>
        </p:nvSpPr>
        <p:spPr bwMode="auto">
          <a:xfrm>
            <a:off x="4355976" y="3575098"/>
            <a:ext cx="4104456" cy="1216832"/>
          </a:xfrm>
          <a:prstGeom prst="roundRect">
            <a:avLst>
              <a:gd name="adj" fmla="val 6972"/>
            </a:avLst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720000">
              <a:buClr>
                <a:schemeClr val="tx2"/>
              </a:buClr>
            </a:pPr>
            <a:r>
              <a:rPr lang="fr-FR" alt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Matrona</a:t>
            </a:r>
            <a:r>
              <a:rPr lang="fr-FR" alt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 induit </a:t>
            </a:r>
            <a:r>
              <a:rPr lang="fr-FR" alt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armillam</a:t>
            </a:r>
            <a:r>
              <a:rPr lang="fr-FR" alt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it-IT" sz="1400" b="1" i="1" spc="-3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</a:t>
            </a:r>
            <a:r>
              <a:rPr lang="fr-FR" altLang="it-IT" sz="1400" b="1" i="1" spc="-3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auro</a:t>
            </a:r>
            <a:r>
              <a:rPr lang="it-IT" alt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altLang="it-IT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spcBef>
                <a:spcPts val="1800"/>
              </a:spcBef>
              <a:spcAft>
                <a:spcPts val="1800"/>
              </a:spcAft>
              <a:buClr>
                <a:schemeClr val="tx2"/>
              </a:buClr>
            </a:pPr>
            <a:r>
              <a:rPr lang="it-IT" altLang="it-IT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	complemento </a:t>
            </a:r>
            <a:r>
              <a:rPr lang="it-IT" alt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  <a:endParaRPr lang="it-IT" altLang="it-IT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buClr>
                <a:schemeClr val="tx2"/>
              </a:buClr>
            </a:pPr>
            <a:r>
              <a:rPr lang="it-IT" alt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altLang="it-IT" sz="1400" spc="-30" dirty="0">
                <a:latin typeface="Arial" panose="020B0604020202020204" pitchFamily="34" charset="0"/>
                <a:cs typeface="Arial" panose="020B0604020202020204" pitchFamily="34" charset="0"/>
              </a:rPr>
              <a:t>La matrona indossa un </a:t>
            </a:r>
            <a:r>
              <a:rPr lang="it-IT" alt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braccialetto </a:t>
            </a:r>
            <a:r>
              <a:rPr lang="it-IT" altLang="it-IT" sz="14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d’oro</a:t>
            </a:r>
            <a:r>
              <a:rPr lang="it-IT" alt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alt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alt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buClr>
                <a:schemeClr val="tx2"/>
              </a:buClr>
            </a:pPr>
            <a:r>
              <a:rPr lang="it-IT" alt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pPr defTabSz="720000">
              <a:buClr>
                <a:schemeClr val="tx2"/>
              </a:buClr>
            </a:pP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endParaRPr lang="it-IT" altLang="it-IT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ccia a destra 31"/>
          <p:cNvSpPr/>
          <p:nvPr/>
        </p:nvSpPr>
        <p:spPr>
          <a:xfrm>
            <a:off x="4031968" y="3703713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022996" y="2353557"/>
            <a:ext cx="7444759" cy="399445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dirty="0">
                <a:latin typeface="Arial" pitchFamily="34" charset="0"/>
                <a:cs typeface="Arial" pitchFamily="34" charset="0"/>
              </a:rPr>
              <a:t>Risponde alla domanda: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fatto di che cosa? di quale materia?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58" name="Freccia angolare in su 57"/>
          <p:cNvSpPr/>
          <p:nvPr/>
        </p:nvSpPr>
        <p:spPr>
          <a:xfrm flipV="1">
            <a:off x="6372256" y="3875735"/>
            <a:ext cx="612000" cy="144000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Freccia angolare in su 59"/>
          <p:cNvSpPr/>
          <p:nvPr/>
        </p:nvSpPr>
        <p:spPr>
          <a:xfrm flipH="1">
            <a:off x="7239681" y="4347359"/>
            <a:ext cx="396000" cy="144000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diritto 16"/>
          <p:cNvCxnSpPr/>
          <p:nvPr/>
        </p:nvCxnSpPr>
        <p:spPr>
          <a:xfrm>
            <a:off x="1001097" y="5342061"/>
            <a:ext cx="3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ttangolo 20"/>
          <p:cNvSpPr>
            <a:spLocks noChangeArrowheads="1"/>
          </p:cNvSpPr>
          <p:nvPr/>
        </p:nvSpPr>
        <p:spPr bwMode="auto">
          <a:xfrm>
            <a:off x="1322034" y="5122097"/>
            <a:ext cx="2633904" cy="683167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720000">
              <a:buClr>
                <a:schemeClr val="tx2"/>
              </a:buClr>
            </a:pPr>
            <a:r>
              <a:rPr lang="it-IT" altLang="it-IT" sz="16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aggettivo corrispondente </a:t>
            </a:r>
          </a:p>
          <a:p>
            <a:pPr defTabSz="720000">
              <a:buClr>
                <a:schemeClr val="tx2"/>
              </a:buClr>
            </a:pPr>
            <a:r>
              <a:rPr lang="it-IT" altLang="it-IT" sz="16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altLang="it-IT" sz="1600" b="1" spc="-3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funzione di attributo</a:t>
            </a:r>
            <a:endParaRPr lang="it-IT" altLang="it-IT" sz="1600" b="1" spc="-3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e 20"/>
          <p:cNvSpPr/>
          <p:nvPr/>
        </p:nvSpPr>
        <p:spPr>
          <a:xfrm>
            <a:off x="889987" y="5229224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0"/>
          <p:cNvSpPr>
            <a:spLocks noChangeArrowheads="1"/>
          </p:cNvSpPr>
          <p:nvPr/>
        </p:nvSpPr>
        <p:spPr bwMode="auto">
          <a:xfrm>
            <a:off x="4355977" y="5124179"/>
            <a:ext cx="4104456" cy="1216832"/>
          </a:xfrm>
          <a:prstGeom prst="roundRect">
            <a:avLst>
              <a:gd name="adj" fmla="val 6972"/>
            </a:avLst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720000">
              <a:buClr>
                <a:schemeClr val="tx2"/>
              </a:buClr>
            </a:pPr>
            <a:r>
              <a:rPr lang="it-IT" alt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Bibunt</a:t>
            </a:r>
            <a:r>
              <a:rPr lang="it-IT" alt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it-IT" altLang="it-IT" sz="1400" b="1" i="1" spc="-3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argenteis</a:t>
            </a:r>
            <a:r>
              <a:rPr lang="it-IT" alt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poculis</a:t>
            </a:r>
            <a:r>
              <a:rPr lang="it-IT" alt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altLang="it-IT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spcBef>
                <a:spcPts val="1800"/>
              </a:spcBef>
              <a:spcAft>
                <a:spcPts val="1800"/>
              </a:spcAft>
              <a:buClr>
                <a:schemeClr val="tx2"/>
              </a:buClr>
            </a:pPr>
            <a:r>
              <a:rPr lang="it-IT" altLang="it-IT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	complemento </a:t>
            </a:r>
            <a:r>
              <a:rPr lang="it-IT" alt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  <a:endParaRPr lang="it-IT" altLang="it-IT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buClr>
                <a:schemeClr val="tx2"/>
              </a:buClr>
            </a:pPr>
            <a:r>
              <a:rPr lang="it-IT" alt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altLang="it-IT" sz="1400" spc="-30" dirty="0">
                <a:latin typeface="Arial" panose="020B0604020202020204" pitchFamily="34" charset="0"/>
                <a:cs typeface="Arial" panose="020B0604020202020204" pitchFamily="34" charset="0"/>
              </a:rPr>
              <a:t>Bevono da </a:t>
            </a:r>
            <a:r>
              <a:rPr lang="it-IT" altLang="it-IT" sz="1400" spc="-30">
                <a:latin typeface="Arial" panose="020B0604020202020204" pitchFamily="34" charset="0"/>
                <a:cs typeface="Arial" panose="020B0604020202020204" pitchFamily="34" charset="0"/>
              </a:rPr>
              <a:t>tazze </a:t>
            </a:r>
            <a:r>
              <a:rPr lang="it-IT" altLang="it-IT" sz="1400" b="1" spc="-3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d’argento</a:t>
            </a:r>
            <a:r>
              <a:rPr lang="it-IT" altLang="it-IT" sz="14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altLang="it-IT" sz="140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alt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20000">
              <a:buClr>
                <a:schemeClr val="tx2"/>
              </a:buClr>
            </a:pPr>
            <a:r>
              <a:rPr lang="it-IT" alt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pPr defTabSz="720000">
              <a:buClr>
                <a:schemeClr val="tx2"/>
              </a:buClr>
            </a:pPr>
            <a:r>
              <a:rPr lang="it-IT" alt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endParaRPr lang="it-IT" altLang="it-IT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ccia a destra 27"/>
          <p:cNvSpPr/>
          <p:nvPr/>
        </p:nvSpPr>
        <p:spPr>
          <a:xfrm>
            <a:off x="4028276" y="5244449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angolare in su 28"/>
          <p:cNvSpPr/>
          <p:nvPr/>
        </p:nvSpPr>
        <p:spPr>
          <a:xfrm flipV="1">
            <a:off x="5248062" y="5435392"/>
            <a:ext cx="828000" cy="144000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angolare in su 29"/>
          <p:cNvSpPr/>
          <p:nvPr/>
        </p:nvSpPr>
        <p:spPr>
          <a:xfrm flipH="1">
            <a:off x="5878062" y="5888201"/>
            <a:ext cx="756000" cy="144000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57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451</Words>
  <Application>Microsoft Macintosh PowerPoint</Application>
  <PresentationFormat>Presentazione su schermo (4:3)</PresentationFormat>
  <Paragraphs>132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338</cp:revision>
  <dcterms:created xsi:type="dcterms:W3CDTF">2017-04-21T06:11:22Z</dcterms:created>
  <dcterms:modified xsi:type="dcterms:W3CDTF">2017-08-29T13:47:44Z</dcterms:modified>
</cp:coreProperties>
</file>