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8" r:id="rId2"/>
    <p:sldId id="297" r:id="rId3"/>
    <p:sldId id="298" r:id="rId4"/>
    <p:sldId id="299" r:id="rId5"/>
    <p:sldId id="300" r:id="rId6"/>
    <p:sldId id="301" r:id="rId7"/>
    <p:sldId id="302" r:id="rId8"/>
    <p:sldId id="30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  <a:srgbClr val="E9EFF7"/>
    <a:srgbClr val="FFF1C5"/>
    <a:srgbClr val="866600"/>
    <a:srgbClr val="9A7500"/>
    <a:srgbClr val="C49500"/>
    <a:srgbClr val="00823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3E7A1-0098-F941-9A64-F86CA7142FD5}" type="datetimeFigureOut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CFB9A-983C-5443-B7ED-8F75FC40F54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8842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23471-B669-42B7-B61D-8C6A191F521D}" type="datetimeFigureOut">
              <a:rPr lang="it-IT" smtClean="0"/>
              <a:pPr/>
              <a:t>29/08/17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B7ED3-6CFD-46A8-BBE4-17F01A75ED8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8136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452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14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756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005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576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301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42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649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8AF2-471B-E94A-96B0-D87B1A26E1B8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353D3-0256-7A4D-9FEB-D4A8E8437889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39C5-5696-6944-BA72-9D64D84429A9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93C0-5879-8549-8590-059696AD8915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B68F9-7E53-4A4B-8B6F-7D326701ADC8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07E0-B046-E747-B232-3E55718146E8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C8305-4990-224E-9415-A3ACBC025F5F}" type="datetime1">
              <a:rPr lang="it-IT" smtClean="0"/>
              <a:t>29/08/17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2D382-EA8D-B040-8352-17426FF0C991}" type="datetime1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99E9-B706-8B42-9A9C-694F5A2CEDDC}" type="datetime1">
              <a:rPr lang="it-IT" smtClean="0"/>
              <a:t>29/08/17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C9336-A75C-4040-8404-15E78B08C141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3E0D-C4AC-AA46-BDE1-FBFAC9C11F3A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DCEC3-DE09-FB47-90DA-D042A01E297C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5922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Il paradigma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del verbo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</a:t>
            </a:r>
            <a:r>
              <a:rPr lang="it-IT" altLang="it-IT" sz="1200" dirty="0" smtClean="0">
                <a:solidFill>
                  <a:srgbClr val="161645"/>
                </a:solidFill>
              </a:rPr>
              <a:t>26 • </a:t>
            </a:r>
            <a:r>
              <a:rPr lang="it-IT" altLang="it-IT" sz="1200" dirty="0">
                <a:solidFill>
                  <a:srgbClr val="161645"/>
                </a:solidFill>
              </a:rPr>
              <a:t>Il paradigma </a:t>
            </a:r>
            <a:r>
              <a:rPr lang="it-IT" altLang="it-IT" sz="1200" dirty="0" smtClean="0">
                <a:solidFill>
                  <a:srgbClr val="161645"/>
                </a:solidFill>
              </a:rPr>
              <a:t>del verbo </a:t>
            </a:r>
            <a:r>
              <a:rPr lang="it-IT" altLang="it-IT" sz="1200" dirty="0">
                <a:solidFill>
                  <a:srgbClr val="161645"/>
                </a:solidFill>
              </a:rPr>
              <a:t>• L’indicativo </a:t>
            </a:r>
            <a:r>
              <a:rPr lang="it-IT" altLang="it-IT" sz="1200" dirty="0" smtClean="0">
                <a:solidFill>
                  <a:srgbClr val="161645"/>
                </a:solidFill>
              </a:rPr>
              <a:t>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Rettangolo 20"/>
          <p:cNvSpPr>
            <a:spLocks noChangeArrowheads="1"/>
          </p:cNvSpPr>
          <p:nvPr/>
        </p:nvSpPr>
        <p:spPr bwMode="auto">
          <a:xfrm>
            <a:off x="1569206" y="2617247"/>
            <a:ext cx="5307050" cy="324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2a persona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singolare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dell’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indicativo presente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attivo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3"/>
            <a:ext cx="7300417" cy="723153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paradigma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di un verbo è l’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insieme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delle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voci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fondamentali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dalle quali derivano tutti i modi e i tempi:</a:t>
            </a:r>
            <a:endParaRPr lang="it-IT" altLang="it-IT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345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1029206" y="2773464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Ovale 2"/>
          <p:cNvSpPr/>
          <p:nvPr/>
        </p:nvSpPr>
        <p:spPr>
          <a:xfrm>
            <a:off x="866913" y="2634568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20"/>
          <p:cNvSpPr>
            <a:spLocks noChangeArrowheads="1"/>
          </p:cNvSpPr>
          <p:nvPr/>
        </p:nvSpPr>
        <p:spPr bwMode="auto">
          <a:xfrm>
            <a:off x="1569206" y="3359286"/>
            <a:ext cx="5307050" cy="324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persona singolare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dell’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indicativo perfetto attivo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29206" y="3515503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Ovale 17"/>
          <p:cNvSpPr/>
          <p:nvPr/>
        </p:nvSpPr>
        <p:spPr>
          <a:xfrm>
            <a:off x="866913" y="3376607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0"/>
          <p:cNvSpPr>
            <a:spLocks noChangeArrowheads="1"/>
          </p:cNvSpPr>
          <p:nvPr/>
        </p:nvSpPr>
        <p:spPr bwMode="auto">
          <a:xfrm>
            <a:off x="1569206" y="4070943"/>
            <a:ext cx="5307050" cy="324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supino</a:t>
            </a:r>
          </a:p>
        </p:txBody>
      </p:sp>
      <p:cxnSp>
        <p:nvCxnSpPr>
          <p:cNvPr id="25" name="Connettore diritto 24"/>
          <p:cNvCxnSpPr/>
          <p:nvPr/>
        </p:nvCxnSpPr>
        <p:spPr>
          <a:xfrm>
            <a:off x="1029206" y="4227160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Ovale 25"/>
          <p:cNvSpPr/>
          <p:nvPr/>
        </p:nvSpPr>
        <p:spPr>
          <a:xfrm>
            <a:off x="866913" y="4088264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20"/>
          <p:cNvSpPr>
            <a:spLocks noChangeArrowheads="1"/>
          </p:cNvSpPr>
          <p:nvPr/>
        </p:nvSpPr>
        <p:spPr bwMode="auto">
          <a:xfrm>
            <a:off x="1569206" y="4785165"/>
            <a:ext cx="5307050" cy="324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infinito presente attivo</a:t>
            </a:r>
          </a:p>
        </p:txBody>
      </p:sp>
      <p:cxnSp>
        <p:nvCxnSpPr>
          <p:cNvPr id="29" name="Connettore diritto 28"/>
          <p:cNvCxnSpPr/>
          <p:nvPr/>
        </p:nvCxnSpPr>
        <p:spPr>
          <a:xfrm>
            <a:off x="1029206" y="4941382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Ovale 29"/>
          <p:cNvSpPr/>
          <p:nvPr/>
        </p:nvSpPr>
        <p:spPr>
          <a:xfrm>
            <a:off x="866913" y="4802486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20"/>
          <p:cNvSpPr>
            <a:spLocks noChangeArrowheads="1"/>
          </p:cNvSpPr>
          <p:nvPr/>
        </p:nvSpPr>
        <p:spPr bwMode="auto">
          <a:xfrm>
            <a:off x="7164288" y="2595593"/>
            <a:ext cx="1152129" cy="324000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laud</a:t>
            </a:r>
            <a:r>
              <a:rPr lang="it-IT" sz="1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</a:t>
            </a:r>
            <a:r>
              <a:rPr lang="it-IT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1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it-IT" sz="1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endParaRPr lang="it-IT" sz="1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ttangolo 20"/>
          <p:cNvSpPr>
            <a:spLocks noChangeArrowheads="1"/>
          </p:cNvSpPr>
          <p:nvPr/>
        </p:nvSpPr>
        <p:spPr bwMode="auto">
          <a:xfrm>
            <a:off x="7164287" y="3360723"/>
            <a:ext cx="1152129" cy="324000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laud</a:t>
            </a:r>
            <a:r>
              <a:rPr lang="it-IT" sz="1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-avi</a:t>
            </a:r>
            <a:endParaRPr lang="it-IT" sz="1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ttangolo 20"/>
          <p:cNvSpPr>
            <a:spLocks noChangeArrowheads="1"/>
          </p:cNvSpPr>
          <p:nvPr/>
        </p:nvSpPr>
        <p:spPr bwMode="auto">
          <a:xfrm>
            <a:off x="7164287" y="4078314"/>
            <a:ext cx="1152129" cy="324000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laud</a:t>
            </a:r>
            <a:r>
              <a:rPr lang="it-IT" sz="1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-atum</a:t>
            </a:r>
            <a:endParaRPr lang="it-IT" sz="1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ttangolo 20"/>
          <p:cNvSpPr>
            <a:spLocks noChangeArrowheads="1"/>
          </p:cNvSpPr>
          <p:nvPr/>
        </p:nvSpPr>
        <p:spPr bwMode="auto">
          <a:xfrm>
            <a:off x="7186553" y="4791441"/>
            <a:ext cx="1152129" cy="324000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laud</a:t>
            </a:r>
            <a:r>
              <a:rPr lang="it-IT" sz="1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-are</a:t>
            </a:r>
            <a:endParaRPr lang="it-IT" sz="1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reccia a destra 34"/>
          <p:cNvSpPr/>
          <p:nvPr/>
        </p:nvSpPr>
        <p:spPr>
          <a:xfrm>
            <a:off x="6896492" y="2673995"/>
            <a:ext cx="252000" cy="219231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Freccia a destra 35"/>
          <p:cNvSpPr/>
          <p:nvPr/>
        </p:nvSpPr>
        <p:spPr>
          <a:xfrm>
            <a:off x="6876256" y="3426479"/>
            <a:ext cx="252000" cy="219231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reccia a destra 36"/>
          <p:cNvSpPr/>
          <p:nvPr/>
        </p:nvSpPr>
        <p:spPr>
          <a:xfrm>
            <a:off x="6860415" y="4117544"/>
            <a:ext cx="252000" cy="219231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reccia a destra 37"/>
          <p:cNvSpPr/>
          <p:nvPr/>
        </p:nvSpPr>
        <p:spPr>
          <a:xfrm>
            <a:off x="6876256" y="4848290"/>
            <a:ext cx="252000" cy="219231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9815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Dal paradigma ai temi verbali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26 • Il paradigma del verbo • L’indicativo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Rettangolo 20"/>
          <p:cNvSpPr>
            <a:spLocks noChangeArrowheads="1"/>
          </p:cNvSpPr>
          <p:nvPr/>
        </p:nvSpPr>
        <p:spPr bwMode="auto">
          <a:xfrm>
            <a:off x="1569206" y="2568159"/>
            <a:ext cx="4082914" cy="860841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ogliendo la </a:t>
            </a:r>
            <a:r>
              <a:rPr lang="it-IT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desinenza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-re </a:t>
            </a:r>
            <a:endParaRPr lang="it-IT" sz="14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all’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infinito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presente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attivo </a:t>
            </a:r>
          </a:p>
          <a:p>
            <a:pPr>
              <a:lnSpc>
                <a:spcPct val="120000"/>
              </a:lnSpc>
            </a:pP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avrai il </a:t>
            </a:r>
            <a:r>
              <a:rPr lang="it-IT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del presente</a:t>
            </a:r>
            <a:endParaRPr lang="it-IT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3"/>
            <a:ext cx="6724353" cy="723153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Dalle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voci del paradigma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si ricavano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temi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che sono alla base </a:t>
            </a:r>
            <a:endParaRPr lang="it-IT" altLang="it-IT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della coniugazione completa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del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verbo:</a:t>
            </a:r>
            <a:endParaRPr lang="it-IT" altLang="it-IT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3924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1029206" y="3044317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Ovale 2"/>
          <p:cNvSpPr/>
          <p:nvPr/>
        </p:nvSpPr>
        <p:spPr>
          <a:xfrm>
            <a:off x="866913" y="2905421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20"/>
          <p:cNvSpPr>
            <a:spLocks noChangeArrowheads="1"/>
          </p:cNvSpPr>
          <p:nvPr/>
        </p:nvSpPr>
        <p:spPr bwMode="auto">
          <a:xfrm>
            <a:off x="1569206" y="3739298"/>
            <a:ext cx="4082914" cy="913838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togliendo la </a:t>
            </a:r>
            <a:r>
              <a:rPr lang="it-IT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desinenza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-i</a:t>
            </a:r>
            <a:r>
              <a:rPr lang="it-IT" sz="1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400" b="1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alla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1a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persona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dell’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indicativo perfetto attivo </a:t>
            </a:r>
            <a:endParaRPr lang="it-IT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avrai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del perfetto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29206" y="4143992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Ovale 17"/>
          <p:cNvSpPr/>
          <p:nvPr/>
        </p:nvSpPr>
        <p:spPr>
          <a:xfrm>
            <a:off x="866913" y="4005096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20"/>
          <p:cNvSpPr>
            <a:spLocks noChangeArrowheads="1"/>
          </p:cNvSpPr>
          <p:nvPr/>
        </p:nvSpPr>
        <p:spPr bwMode="auto">
          <a:xfrm>
            <a:off x="6228184" y="2866446"/>
            <a:ext cx="1512168" cy="324000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laud</a:t>
            </a:r>
            <a:r>
              <a:rPr lang="it-IT" sz="1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reccia a destra 34"/>
          <p:cNvSpPr/>
          <p:nvPr/>
        </p:nvSpPr>
        <p:spPr>
          <a:xfrm>
            <a:off x="5652120" y="2944848"/>
            <a:ext cx="540000" cy="1800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ttangolo 20"/>
          <p:cNvSpPr>
            <a:spLocks noChangeArrowheads="1"/>
          </p:cNvSpPr>
          <p:nvPr/>
        </p:nvSpPr>
        <p:spPr bwMode="auto">
          <a:xfrm>
            <a:off x="6228184" y="4012619"/>
            <a:ext cx="1512168" cy="324000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laudav</a:t>
            </a: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Freccia a destra 40"/>
          <p:cNvSpPr/>
          <p:nvPr/>
        </p:nvSpPr>
        <p:spPr>
          <a:xfrm>
            <a:off x="5652120" y="4091021"/>
            <a:ext cx="540000" cy="1800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20"/>
          <p:cNvSpPr>
            <a:spLocks noChangeArrowheads="1"/>
          </p:cNvSpPr>
          <p:nvPr/>
        </p:nvSpPr>
        <p:spPr bwMode="auto">
          <a:xfrm>
            <a:off x="1572604" y="5001974"/>
            <a:ext cx="4082914" cy="913838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togliendo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desinenza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sz="1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it-IT" sz="1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4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supino</a:t>
            </a:r>
          </a:p>
          <a:p>
            <a:pPr>
              <a:lnSpc>
                <a:spcPct val="120000"/>
              </a:lnSpc>
            </a:pP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avrai il </a:t>
            </a:r>
            <a:r>
              <a:rPr lang="it-IT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del supino</a:t>
            </a:r>
          </a:p>
        </p:txBody>
      </p:sp>
      <p:cxnSp>
        <p:nvCxnSpPr>
          <p:cNvPr id="43" name="Connettore diritto 42"/>
          <p:cNvCxnSpPr/>
          <p:nvPr/>
        </p:nvCxnSpPr>
        <p:spPr>
          <a:xfrm>
            <a:off x="1032604" y="5406668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Ovale 43"/>
          <p:cNvSpPr/>
          <p:nvPr/>
        </p:nvSpPr>
        <p:spPr>
          <a:xfrm>
            <a:off x="870311" y="5267772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Rettangolo 20"/>
          <p:cNvSpPr>
            <a:spLocks noChangeArrowheads="1"/>
          </p:cNvSpPr>
          <p:nvPr/>
        </p:nvSpPr>
        <p:spPr bwMode="auto">
          <a:xfrm>
            <a:off x="6231582" y="5275295"/>
            <a:ext cx="1512168" cy="324000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laudat</a:t>
            </a:r>
            <a:r>
              <a:rPr lang="it-IT" sz="1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Freccia a destra 45"/>
          <p:cNvSpPr/>
          <p:nvPr/>
        </p:nvSpPr>
        <p:spPr>
          <a:xfrm>
            <a:off x="5655518" y="5353697"/>
            <a:ext cx="540000" cy="1800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4572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I tre temi verbali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26 • Il paradigma del verbo • L’indicativo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Rettangolo 20"/>
          <p:cNvSpPr>
            <a:spLocks noChangeArrowheads="1"/>
          </p:cNvSpPr>
          <p:nvPr/>
        </p:nvSpPr>
        <p:spPr bwMode="auto">
          <a:xfrm>
            <a:off x="1403648" y="2083955"/>
            <a:ext cx="2772000" cy="334757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sz="14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Dal </a:t>
            </a:r>
            <a:r>
              <a:rPr lang="it-IT" sz="1400" b="1" spc="-3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del presente </a:t>
            </a:r>
            <a:r>
              <a:rPr lang="it-IT" sz="14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si formano</a:t>
            </a:r>
            <a:endParaRPr lang="it-IT" sz="1400" b="1" spc="-3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6000" y="1484784"/>
            <a:ext cx="7872362" cy="409352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it-IT" altLang="it-IT" sz="1600" b="1" spc="-3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tre temi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sono usati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per la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formazione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 dei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modi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 e dei </a:t>
            </a: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tempi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nella coniugazione verbale.</a:t>
            </a:r>
            <a:endParaRPr lang="it-IT" altLang="it-IT" sz="1600" b="1" spc="-3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032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1029206" y="2264422"/>
            <a:ext cx="36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Ovale 2"/>
          <p:cNvSpPr/>
          <p:nvPr/>
        </p:nvSpPr>
        <p:spPr>
          <a:xfrm>
            <a:off x="866913" y="2125526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20"/>
          <p:cNvSpPr>
            <a:spLocks noChangeArrowheads="1"/>
          </p:cNvSpPr>
          <p:nvPr/>
        </p:nvSpPr>
        <p:spPr bwMode="auto">
          <a:xfrm>
            <a:off x="4464542" y="2060849"/>
            <a:ext cx="4423820" cy="1901772"/>
          </a:xfrm>
          <a:prstGeom prst="roundRect">
            <a:avLst>
              <a:gd name="adj" fmla="val 8224"/>
            </a:avLst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indicativo 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(attivo e passivo):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presente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imperfetto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futuro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semplice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imperativo</a:t>
            </a: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(attivo e passivo):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presente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 e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futuro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congiuntivo</a:t>
            </a: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(attivo e passivo):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presente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 e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imperfetto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gerundio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gerundivo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participio: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presente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infinito</a:t>
            </a: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(attivo e passivo):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presente</a:t>
            </a:r>
          </a:p>
        </p:txBody>
      </p:sp>
      <p:sp>
        <p:nvSpPr>
          <p:cNvPr id="35" name="Freccia a destra 34"/>
          <p:cNvSpPr/>
          <p:nvPr/>
        </p:nvSpPr>
        <p:spPr>
          <a:xfrm>
            <a:off x="4177246" y="2168433"/>
            <a:ext cx="288000" cy="1800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0"/>
          <p:cNvSpPr>
            <a:spLocks noChangeArrowheads="1"/>
          </p:cNvSpPr>
          <p:nvPr/>
        </p:nvSpPr>
        <p:spPr bwMode="auto">
          <a:xfrm>
            <a:off x="1409846" y="4135502"/>
            <a:ext cx="2772000" cy="334757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sz="14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Dal </a:t>
            </a:r>
            <a:r>
              <a:rPr lang="it-IT" sz="1400" b="1" spc="-3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del perfetto </a:t>
            </a:r>
            <a:r>
              <a:rPr lang="it-IT" sz="14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si formano</a:t>
            </a:r>
            <a:endParaRPr lang="it-IT" sz="1400" b="1" spc="-3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Connettore diritto 23"/>
          <p:cNvCxnSpPr/>
          <p:nvPr/>
        </p:nvCxnSpPr>
        <p:spPr>
          <a:xfrm>
            <a:off x="1035404" y="4315969"/>
            <a:ext cx="36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873111" y="4177073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0"/>
          <p:cNvSpPr>
            <a:spLocks noChangeArrowheads="1"/>
          </p:cNvSpPr>
          <p:nvPr/>
        </p:nvSpPr>
        <p:spPr bwMode="auto">
          <a:xfrm>
            <a:off x="4470740" y="4112396"/>
            <a:ext cx="4423820" cy="1013232"/>
          </a:xfrm>
          <a:prstGeom prst="roundRect">
            <a:avLst>
              <a:gd name="adj" fmla="val 8224"/>
            </a:avLst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indicativo 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(attivo):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perfetto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piuccheperfetto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futuro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anteriore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congiuntivo 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(attivo):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perfetto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piuccheperfetto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infinito 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(attivo):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perfetto</a:t>
            </a:r>
          </a:p>
        </p:txBody>
      </p:sp>
      <p:sp>
        <p:nvSpPr>
          <p:cNvPr id="28" name="Freccia a destra 27"/>
          <p:cNvSpPr/>
          <p:nvPr/>
        </p:nvSpPr>
        <p:spPr>
          <a:xfrm>
            <a:off x="4183444" y="4219980"/>
            <a:ext cx="288000" cy="1800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0"/>
          <p:cNvSpPr>
            <a:spLocks noChangeArrowheads="1"/>
          </p:cNvSpPr>
          <p:nvPr/>
        </p:nvSpPr>
        <p:spPr bwMode="auto">
          <a:xfrm>
            <a:off x="1421924" y="5293877"/>
            <a:ext cx="2772000" cy="334757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sz="14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Dal </a:t>
            </a:r>
            <a:r>
              <a:rPr lang="it-IT" sz="1400" b="1" spc="-3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del supino </a:t>
            </a:r>
            <a:r>
              <a:rPr lang="it-IT" sz="14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si formano</a:t>
            </a:r>
            <a:endParaRPr lang="it-IT" sz="1400" b="1" spc="-3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Connettore diritto 29"/>
          <p:cNvCxnSpPr/>
          <p:nvPr/>
        </p:nvCxnSpPr>
        <p:spPr>
          <a:xfrm>
            <a:off x="1047482" y="5474344"/>
            <a:ext cx="36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Ovale 31"/>
          <p:cNvSpPr/>
          <p:nvPr/>
        </p:nvSpPr>
        <p:spPr>
          <a:xfrm>
            <a:off x="885189" y="5335448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20"/>
          <p:cNvSpPr>
            <a:spLocks noChangeArrowheads="1"/>
          </p:cNvSpPr>
          <p:nvPr/>
        </p:nvSpPr>
        <p:spPr bwMode="auto">
          <a:xfrm>
            <a:off x="4483522" y="5270770"/>
            <a:ext cx="4404102" cy="1440000"/>
          </a:xfrm>
          <a:prstGeom prst="roundRect">
            <a:avLst>
              <a:gd name="adj" fmla="val 8224"/>
            </a:avLst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indicativo 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(passivo):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perfetto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piuccheperfetto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futuro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anteriore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congiuntivo 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(passivo):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perfetto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piuccheperfetto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supino</a:t>
            </a:r>
            <a:endParaRPr lang="it-IT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participio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perfetto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futuro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infinito</a:t>
            </a:r>
            <a:r>
              <a:rPr lang="it-IT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perfetto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 (passivo), </a:t>
            </a:r>
            <a:r>
              <a:rPr lang="it-IT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futuro</a:t>
            </a:r>
            <a:r>
              <a:rPr lang="it-IT" sz="1400" dirty="0">
                <a:latin typeface="Arial Narrow" panose="020B0606020202030204" pitchFamily="34" charset="0"/>
                <a:cs typeface="Arial" panose="020B0604020202020204" pitchFamily="34" charset="0"/>
              </a:rPr>
              <a:t> (attivo e passivo</a:t>
            </a:r>
            <a:r>
              <a:rPr lang="it-IT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endParaRPr lang="it-IT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reccia a destra 33"/>
          <p:cNvSpPr/>
          <p:nvPr/>
        </p:nvSpPr>
        <p:spPr>
          <a:xfrm>
            <a:off x="4195522" y="5378355"/>
            <a:ext cx="288000" cy="1800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879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L’indicativo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perfetto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26 • Il paradigma del verbo • L’indicativo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262" y="1527450"/>
            <a:ext cx="7517178" cy="76186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perfetto 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latino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indica generalmente un’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azione passata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momentanea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e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compiuta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it-IT" altLang="it-IT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2412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Rettangolo 20"/>
          <p:cNvSpPr>
            <a:spLocks noChangeArrowheads="1"/>
          </p:cNvSpPr>
          <p:nvPr/>
        </p:nvSpPr>
        <p:spPr bwMode="auto">
          <a:xfrm>
            <a:off x="1575404" y="3031371"/>
            <a:ext cx="5537018" cy="1512168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Può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corrispondere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italiano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 al 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passato prossimo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passato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remoto </a:t>
            </a:r>
            <a:endParaRPr lang="it-IT" altLang="it-IT" sz="1600" b="1" spc="-3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trapassato remoto</a:t>
            </a:r>
          </a:p>
        </p:txBody>
      </p:sp>
      <p:cxnSp>
        <p:nvCxnSpPr>
          <p:cNvPr id="37" name="Connettore diritto 36"/>
          <p:cNvCxnSpPr/>
          <p:nvPr/>
        </p:nvCxnSpPr>
        <p:spPr>
          <a:xfrm>
            <a:off x="1035404" y="3787455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Ovale 37"/>
          <p:cNvSpPr/>
          <p:nvPr/>
        </p:nvSpPr>
        <p:spPr>
          <a:xfrm>
            <a:off x="873111" y="3648559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564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tangolo 20"/>
          <p:cNvSpPr>
            <a:spLocks noChangeArrowheads="1"/>
          </p:cNvSpPr>
          <p:nvPr/>
        </p:nvSpPr>
        <p:spPr bwMode="auto">
          <a:xfrm>
            <a:off x="1575403" y="2424437"/>
            <a:ext cx="5228845" cy="1784488"/>
          </a:xfrm>
          <a:prstGeom prst="roundRect">
            <a:avLst>
              <a:gd name="adj" fmla="val 10056"/>
            </a:avLst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30000"/>
              </a:lnSpc>
            </a:pPr>
            <a:endParaRPr lang="it-IT" altLang="it-IT" sz="1600" b="1" spc="-3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ttangolo 20"/>
          <p:cNvSpPr>
            <a:spLocks noChangeArrowheads="1"/>
          </p:cNvSpPr>
          <p:nvPr/>
        </p:nvSpPr>
        <p:spPr bwMode="auto">
          <a:xfrm>
            <a:off x="1015262" y="4683364"/>
            <a:ext cx="7517178" cy="76186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L’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indicativo perfetto attivo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delle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quattro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coniugazioni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, dei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verbi in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dirty="0" smtClean="0">
                <a:latin typeface="Arial" pitchFamily="34" charset="0"/>
                <a:cs typeface="Arial" pitchFamily="34" charset="0"/>
              </a:rPr>
              <a:t>io</a:t>
            </a:r>
          </a:p>
          <a:p>
            <a:pPr>
              <a:lnSpc>
                <a:spcPct val="130000"/>
              </a:lnSpc>
            </a:pP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e del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verbo </a:t>
            </a:r>
            <a:r>
              <a:rPr lang="it-IT" altLang="it-IT" sz="1600" b="1" i="1" spc="-30" dirty="0">
                <a:latin typeface="Arial" pitchFamily="34" charset="0"/>
                <a:cs typeface="Arial" pitchFamily="34" charset="0"/>
              </a:rPr>
              <a:t>sum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si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forma così:</a:t>
            </a:r>
            <a:endParaRPr lang="it-IT" altLang="it-IT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L’indicativo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perfetto attivo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26 • Il paradigma del verbo • L’indicativo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428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Rettangolo 20"/>
          <p:cNvSpPr>
            <a:spLocks noChangeArrowheads="1"/>
          </p:cNvSpPr>
          <p:nvPr/>
        </p:nvSpPr>
        <p:spPr bwMode="auto">
          <a:xfrm>
            <a:off x="1038109" y="1491696"/>
            <a:ext cx="7517178" cy="812381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L’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indicativo perfetto attivo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ha desinenze proprie </a:t>
            </a:r>
            <a:r>
              <a:rPr lang="it-IT" altLang="it-IT" sz="1600" b="1" spc="-3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uguali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per le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quattro </a:t>
            </a:r>
            <a:r>
              <a:rPr lang="it-IT" altLang="it-IT" sz="1600" b="1" spc="-30" dirty="0" smtClean="0">
                <a:latin typeface="Arial" pitchFamily="34" charset="0"/>
                <a:cs typeface="Arial" pitchFamily="34" charset="0"/>
              </a:rPr>
              <a:t>coniugazioni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per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i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verbi in -</a:t>
            </a:r>
            <a:r>
              <a:rPr lang="it-IT" altLang="it-IT" sz="1600" b="1" i="1" dirty="0">
                <a:latin typeface="Arial" pitchFamily="34" charset="0"/>
                <a:cs typeface="Arial" pitchFamily="34" charset="0"/>
              </a:rPr>
              <a:t>io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spc="-30" dirty="0" smtClean="0">
                <a:latin typeface="Arial" pitchFamily="34" charset="0"/>
                <a:cs typeface="Arial" pitchFamily="34" charset="0"/>
              </a:rPr>
              <a:t>e per </a:t>
            </a:r>
            <a:r>
              <a:rPr lang="it-IT" altLang="it-IT" sz="1600" spc="-30" dirty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600" b="1" spc="-30" dirty="0">
                <a:latin typeface="Arial" pitchFamily="34" charset="0"/>
                <a:cs typeface="Arial" pitchFamily="34" charset="0"/>
              </a:rPr>
              <a:t>verbo </a:t>
            </a:r>
            <a:r>
              <a:rPr lang="it-IT" altLang="it-IT" sz="1600" b="1" i="1" spc="-30" dirty="0" smtClean="0">
                <a:latin typeface="Arial" pitchFamily="34" charset="0"/>
                <a:cs typeface="Arial" pitchFamily="34" charset="0"/>
              </a:rPr>
              <a:t>sum</a:t>
            </a:r>
            <a:endParaRPr lang="it-IT" altLang="it-IT" sz="1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ttangolo 20"/>
          <p:cNvSpPr>
            <a:spLocks noChangeArrowheads="1"/>
          </p:cNvSpPr>
          <p:nvPr/>
        </p:nvSpPr>
        <p:spPr bwMode="auto">
          <a:xfrm>
            <a:off x="1575403" y="5680439"/>
            <a:ext cx="2135666" cy="489996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it-IT" altLang="it-IT" sz="1600" b="1" spc="-3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 del perfetto</a:t>
            </a:r>
          </a:p>
        </p:txBody>
      </p:sp>
      <p:cxnSp>
        <p:nvCxnSpPr>
          <p:cNvPr id="25" name="Connettore diritto 24"/>
          <p:cNvCxnSpPr/>
          <p:nvPr/>
        </p:nvCxnSpPr>
        <p:spPr>
          <a:xfrm>
            <a:off x="1035404" y="5919663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Ovale 25"/>
          <p:cNvSpPr/>
          <p:nvPr/>
        </p:nvSpPr>
        <p:spPr>
          <a:xfrm>
            <a:off x="873111" y="5780767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20"/>
          <p:cNvSpPr>
            <a:spLocks noChangeArrowheads="1"/>
          </p:cNvSpPr>
          <p:nvPr/>
        </p:nvSpPr>
        <p:spPr bwMode="auto">
          <a:xfrm>
            <a:off x="4355976" y="5674665"/>
            <a:ext cx="2448272" cy="489996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it-IT" altLang="it-IT" sz="1600" b="1" spc="-3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Desinenze del perfetto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3707904" y="5457998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  <a:endParaRPr lang="it-IT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29" name="Tabel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52283"/>
              </p:ext>
            </p:extLst>
          </p:nvPr>
        </p:nvGraphicFramePr>
        <p:xfrm>
          <a:off x="1989696" y="2631088"/>
          <a:ext cx="4239071" cy="136977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93923">
                  <a:extLst>
                    <a:ext uri="{9D8B030D-6E8A-4147-A177-3AD203B41FA5}">
                      <a16:colId xmlns:a16="http://schemas.microsoft.com/office/drawing/2014/main" xmlns="" val="3808058505"/>
                    </a:ext>
                  </a:extLst>
                </a:gridCol>
                <a:gridCol w="1545148">
                  <a:extLst>
                    <a:ext uri="{9D8B030D-6E8A-4147-A177-3AD203B41FA5}">
                      <a16:colId xmlns:a16="http://schemas.microsoft.com/office/drawing/2014/main" xmlns="" val="18281711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</a:t>
                      </a: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 singolare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-ī</a:t>
                      </a: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56630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-isti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96369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3°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lang="it-IT" sz="1400" b="1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ĭt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75145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</a:t>
                      </a: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 plurale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ĭmus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1867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istis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71518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ērunt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51876433"/>
                  </a:ext>
                </a:extLst>
              </a:tr>
            </a:tbl>
          </a:graphicData>
        </a:graphic>
      </p:graphicFrame>
      <p:cxnSp>
        <p:nvCxnSpPr>
          <p:cNvPr id="30" name="Connettore diritto 29"/>
          <p:cNvCxnSpPr/>
          <p:nvPr/>
        </p:nvCxnSpPr>
        <p:spPr>
          <a:xfrm>
            <a:off x="1035404" y="2687276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Ovale 30"/>
          <p:cNvSpPr/>
          <p:nvPr/>
        </p:nvSpPr>
        <p:spPr>
          <a:xfrm>
            <a:off x="873111" y="2548380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4894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580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latin typeface="+mj-lt"/>
                <a:ea typeface="Bradley Hand"/>
                <a:cs typeface="Bradley Hand"/>
              </a:rPr>
              <a:t>L’indicativo </a:t>
            </a:r>
            <a:r>
              <a:rPr lang="it-IT" altLang="it-IT" b="1" dirty="0" smtClean="0">
                <a:latin typeface="+mj-lt"/>
                <a:ea typeface="Bradley Hand"/>
                <a:cs typeface="Bradley Hand"/>
              </a:rPr>
              <a:t>perfetto attivo</a:t>
            </a:r>
            <a:endParaRPr lang="it-IT" altLang="it-IT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26 • Il paradigma del verbo • L’indicativo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+mj-lt"/>
              <a:ea typeface="Bradley Hand" charset="0"/>
              <a:cs typeface="Bradley Hand" charset="0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5112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07403"/>
              </p:ext>
            </p:extLst>
          </p:nvPr>
        </p:nvGraphicFramePr>
        <p:xfrm>
          <a:off x="1047751" y="1484785"/>
          <a:ext cx="7484688" cy="2361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501">
                  <a:extLst>
                    <a:ext uri="{9D8B030D-6E8A-4147-A177-3AD203B41FA5}">
                      <a16:colId xmlns:a16="http://schemas.microsoft.com/office/drawing/2014/main" xmlns="" val="3148979785"/>
                    </a:ext>
                  </a:extLst>
                </a:gridCol>
                <a:gridCol w="1989740">
                  <a:extLst>
                    <a:ext uri="{9D8B030D-6E8A-4147-A177-3AD203B41FA5}">
                      <a16:colId xmlns:a16="http://schemas.microsoft.com/office/drawing/2014/main" xmlns="" val="1695195946"/>
                    </a:ext>
                  </a:extLst>
                </a:gridCol>
                <a:gridCol w="2161275">
                  <a:extLst>
                    <a:ext uri="{9D8B030D-6E8A-4147-A177-3AD203B41FA5}">
                      <a16:colId xmlns:a16="http://schemas.microsoft.com/office/drawing/2014/main" xmlns="" val="625829959"/>
                    </a:ext>
                  </a:extLst>
                </a:gridCol>
                <a:gridCol w="1871172">
                  <a:extLst>
                    <a:ext uri="{9D8B030D-6E8A-4147-A177-3AD203B41FA5}">
                      <a16:colId xmlns:a16="http://schemas.microsoft.com/office/drawing/2014/main" xmlns="" val="1629612651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Terza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97634950"/>
                  </a:ext>
                </a:extLst>
              </a:tr>
              <a:tr h="5186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</a:t>
                      </a:r>
                      <a:r>
                        <a:rPr lang="it-IT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it-IT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laudāv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«ho amato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amai»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vid</a:t>
                      </a: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-ī 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«ho veduto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vidi»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«ho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letto /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lessi»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71235254"/>
                  </a:ext>
                </a:extLst>
              </a:tr>
              <a:tr h="253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amav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-isti 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vid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-isti 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-isti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25774608"/>
                  </a:ext>
                </a:extLst>
              </a:tr>
              <a:tr h="253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laudāv-it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vid-it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leg-it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49988355"/>
                  </a:ext>
                </a:extLst>
              </a:tr>
              <a:tr h="253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pers. plur.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amav-ĭmus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vid-ĭmus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leg-ĭmus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14863460"/>
                  </a:ext>
                </a:extLst>
              </a:tr>
              <a:tr h="253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amav-istis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vid-istis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leg-istis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50565490"/>
                  </a:ext>
                </a:extLst>
              </a:tr>
              <a:tr h="253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amav-ērunt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vid-ērunt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leg-ērunt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43217552"/>
                  </a:ext>
                </a:extLst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830278"/>
              </p:ext>
            </p:extLst>
          </p:nvPr>
        </p:nvGraphicFramePr>
        <p:xfrm>
          <a:off x="1044600" y="4206588"/>
          <a:ext cx="7484689" cy="2395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9168">
                  <a:extLst>
                    <a:ext uri="{9D8B030D-6E8A-4147-A177-3AD203B41FA5}">
                      <a16:colId xmlns:a16="http://schemas.microsoft.com/office/drawing/2014/main" xmlns="" val="2614901373"/>
                    </a:ext>
                  </a:extLst>
                </a:gridCol>
                <a:gridCol w="2013072">
                  <a:extLst>
                    <a:ext uri="{9D8B030D-6E8A-4147-A177-3AD203B41FA5}">
                      <a16:colId xmlns:a16="http://schemas.microsoft.com/office/drawing/2014/main" xmlns="" val="3712184380"/>
                    </a:ext>
                  </a:extLst>
                </a:gridCol>
                <a:gridCol w="2160306">
                  <a:extLst>
                    <a:ext uri="{9D8B030D-6E8A-4147-A177-3AD203B41FA5}">
                      <a16:colId xmlns:a16="http://schemas.microsoft.com/office/drawing/2014/main" xmlns="" val="4037096731"/>
                    </a:ext>
                  </a:extLst>
                </a:gridCol>
                <a:gridCol w="1872143">
                  <a:extLst>
                    <a:ext uri="{9D8B030D-6E8A-4147-A177-3AD203B41FA5}">
                      <a16:colId xmlns:a16="http://schemas.microsoft.com/office/drawing/2014/main" xmlns="" val="3945815671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Verbi in -</a:t>
                      </a:r>
                      <a:r>
                        <a:rPr lang="it-IT" sz="1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</a:t>
                      </a: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</a:t>
                      </a: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934988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pers. sing.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audīv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«ho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udito /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udii»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cep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«ho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preso /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presi»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fu-ī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«sono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stato /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fui»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32207260"/>
                  </a:ext>
                </a:extLst>
              </a:tr>
              <a:tr h="292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audiv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-isti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cep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-isti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fu-isti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26361697"/>
                  </a:ext>
                </a:extLst>
              </a:tr>
              <a:tr h="211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audīv-it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cep-it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fu-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63390345"/>
                  </a:ext>
                </a:extLst>
              </a:tr>
              <a:tr h="27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pers. plur.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audiv-ĭmus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cep-ĭmus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fu-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ĭmus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3327782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audiv-istis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cepi-istis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fu-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istis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06973109"/>
                  </a:ext>
                </a:extLst>
              </a:tr>
              <a:tr h="2923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audiv-ērunt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cep-ērunt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fu-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ērunt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1227755"/>
                  </a:ext>
                </a:extLst>
              </a:tr>
            </a:tbl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347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20"/>
          <p:cNvSpPr>
            <a:spLocks noChangeArrowheads="1"/>
          </p:cNvSpPr>
          <p:nvPr/>
        </p:nvSpPr>
        <p:spPr bwMode="auto">
          <a:xfrm>
            <a:off x="1015999" y="1484783"/>
            <a:ext cx="7588449" cy="41549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participio perfetto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ha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valore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passivo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it-IT" altLang="it-IT" sz="1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La formazione del participio perfetto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26 • Il paradigma del verbo • L’indicativo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35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569206" y="2204865"/>
            <a:ext cx="6027130" cy="719276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400" dirty="0">
                <a:latin typeface="Arial" pitchFamily="34" charset="0"/>
                <a:cs typeface="Arial" pitchFamily="34" charset="0"/>
              </a:rPr>
              <a:t>Si forma dal </a:t>
            </a:r>
            <a:r>
              <a:rPr lang="it-IT" altLang="it-IT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tema del supino </a:t>
            </a:r>
            <a:r>
              <a:rPr lang="it-IT" altLang="it-IT" sz="1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it-IT" altLang="it-IT" sz="1400" dirty="0">
                <a:latin typeface="Arial" pitchFamily="34" charset="0"/>
                <a:cs typeface="Arial" pitchFamily="34" charset="0"/>
              </a:rPr>
              <a:t>cui si aggiungono </a:t>
            </a:r>
            <a:endParaRPr lang="it-IT" altLang="it-IT" sz="1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it-IT" altLang="it-IT" sz="1400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it-IT" altLang="it-IT" sz="1400" dirty="0">
                <a:latin typeface="Arial" pitchFamily="34" charset="0"/>
                <a:cs typeface="Arial" pitchFamily="34" charset="0"/>
              </a:rPr>
              <a:t>desinenze dell’</a:t>
            </a:r>
            <a:r>
              <a:rPr lang="it-IT" altLang="it-IT" sz="1400" b="1" dirty="0">
                <a:latin typeface="Arial" pitchFamily="34" charset="0"/>
                <a:cs typeface="Arial" pitchFamily="34" charset="0"/>
              </a:rPr>
              <a:t>aggettivo di </a:t>
            </a:r>
            <a:r>
              <a:rPr lang="it-IT" altLang="it-IT" sz="1400" b="1" dirty="0" smtClean="0">
                <a:latin typeface="Arial" pitchFamily="34" charset="0"/>
                <a:cs typeface="Arial" pitchFamily="34" charset="0"/>
              </a:rPr>
              <a:t>1a </a:t>
            </a:r>
            <a:r>
              <a:rPr lang="it-IT" altLang="it-IT" sz="1400" b="1" dirty="0">
                <a:latin typeface="Arial" pitchFamily="34" charset="0"/>
                <a:cs typeface="Arial" pitchFamily="34" charset="0"/>
              </a:rPr>
              <a:t>classe </a:t>
            </a:r>
            <a:r>
              <a:rPr lang="it-IT" altLang="it-IT" sz="1400" b="1" i="1" dirty="0"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400" b="1" i="1" dirty="0" err="1">
                <a:latin typeface="Arial" pitchFamily="34" charset="0"/>
                <a:cs typeface="Arial" pitchFamily="34" charset="0"/>
              </a:rPr>
              <a:t>us</a:t>
            </a:r>
            <a:r>
              <a:rPr lang="it-IT" altLang="it-IT" sz="1400" b="1" i="1" dirty="0">
                <a:latin typeface="Arial" pitchFamily="34" charset="0"/>
                <a:cs typeface="Arial" pitchFamily="34" charset="0"/>
              </a:rPr>
              <a:t>, -a, -</a:t>
            </a:r>
            <a:r>
              <a:rPr lang="it-IT" altLang="it-IT" sz="1400" b="1" i="1" dirty="0" err="1">
                <a:latin typeface="Arial" pitchFamily="34" charset="0"/>
                <a:cs typeface="Arial" pitchFamily="34" charset="0"/>
              </a:rPr>
              <a:t>um</a:t>
            </a:r>
            <a:r>
              <a:rPr lang="it-IT" altLang="it-IT" sz="1400" dirty="0">
                <a:latin typeface="Arial" pitchFamily="34" charset="0"/>
                <a:cs typeface="Arial" pitchFamily="34" charset="0"/>
              </a:rPr>
              <a:t>:</a:t>
            </a:r>
            <a:endParaRPr lang="it-IT" altLang="it-IT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Connettore diritto 11"/>
          <p:cNvCxnSpPr/>
          <p:nvPr/>
        </p:nvCxnSpPr>
        <p:spPr>
          <a:xfrm>
            <a:off x="1029206" y="2559784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866913" y="2420888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20"/>
          <p:cNvSpPr>
            <a:spLocks noChangeArrowheads="1"/>
          </p:cNvSpPr>
          <p:nvPr/>
        </p:nvSpPr>
        <p:spPr bwMode="auto">
          <a:xfrm>
            <a:off x="1575403" y="3146742"/>
            <a:ext cx="2357638" cy="489996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it-IT" altLang="it-IT" sz="1600" b="1" spc="-3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 del supino</a:t>
            </a:r>
          </a:p>
        </p:txBody>
      </p:sp>
      <p:sp>
        <p:nvSpPr>
          <p:cNvPr id="31" name="Rettangolo 20"/>
          <p:cNvSpPr>
            <a:spLocks noChangeArrowheads="1"/>
          </p:cNvSpPr>
          <p:nvPr/>
        </p:nvSpPr>
        <p:spPr bwMode="auto">
          <a:xfrm>
            <a:off x="4789184" y="3140968"/>
            <a:ext cx="2807152" cy="489996"/>
          </a:xfrm>
          <a:prstGeom prst="roundRect">
            <a:avLst/>
          </a:prstGeom>
          <a:solidFill>
            <a:srgbClr val="D0D8E8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it-IT" altLang="it-IT" sz="1600" b="1" spc="-3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Desinenze </a:t>
            </a:r>
            <a:r>
              <a:rPr lang="it-IT" altLang="it-IT" sz="1600" b="1" i="1" spc="-3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spc="-3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</a:t>
            </a:r>
            <a:r>
              <a:rPr lang="it-IT" altLang="it-IT" sz="1600" b="1" i="1" spc="-3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-a, -</a:t>
            </a:r>
            <a:r>
              <a:rPr lang="it-IT" altLang="it-IT" sz="1600" b="1" i="1" spc="-3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um</a:t>
            </a:r>
            <a:endParaRPr lang="it-IT" altLang="it-IT" sz="1600" b="1" i="1" spc="-3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4125362" y="2924944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  <a:endParaRPr lang="it-IT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3" name="Rettangolo 20"/>
          <p:cNvSpPr>
            <a:spLocks noChangeArrowheads="1"/>
          </p:cNvSpPr>
          <p:nvPr/>
        </p:nvSpPr>
        <p:spPr bwMode="auto">
          <a:xfrm>
            <a:off x="1569206" y="4509924"/>
            <a:ext cx="6027130" cy="719276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400" dirty="0">
                <a:latin typeface="Arial" pitchFamily="34" charset="0"/>
                <a:cs typeface="Arial" pitchFamily="34" charset="0"/>
              </a:rPr>
              <a:t>In questa forma il verbo si comporta come un </a:t>
            </a:r>
            <a:r>
              <a:rPr lang="it-IT" altLang="it-IT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aggettivo</a:t>
            </a:r>
            <a:r>
              <a:rPr lang="it-IT" altLang="it-IT" sz="1400" dirty="0">
                <a:latin typeface="Arial" pitchFamily="34" charset="0"/>
                <a:cs typeface="Arial" pitchFamily="34" charset="0"/>
              </a:rPr>
              <a:t>, concordando in </a:t>
            </a:r>
            <a:r>
              <a:rPr lang="it-IT" altLang="it-IT" sz="1400" b="1" dirty="0">
                <a:latin typeface="Arial" pitchFamily="34" charset="0"/>
                <a:cs typeface="Arial" pitchFamily="34" charset="0"/>
              </a:rPr>
              <a:t>genere</a:t>
            </a:r>
            <a:r>
              <a:rPr lang="it-IT" altLang="it-IT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400" b="1" dirty="0">
                <a:latin typeface="Arial" pitchFamily="34" charset="0"/>
                <a:cs typeface="Arial" pitchFamily="34" charset="0"/>
              </a:rPr>
              <a:t>numero</a:t>
            </a:r>
            <a:r>
              <a:rPr lang="it-IT" altLang="it-IT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400" dirty="0">
                <a:latin typeface="Arial" pitchFamily="34" charset="0"/>
                <a:cs typeface="Arial" pitchFamily="34" charset="0"/>
              </a:rPr>
              <a:t>e </a:t>
            </a:r>
            <a:r>
              <a:rPr lang="it-IT" altLang="it-IT" sz="1400" b="1" dirty="0">
                <a:latin typeface="Arial" pitchFamily="34" charset="0"/>
                <a:cs typeface="Arial" pitchFamily="34" charset="0"/>
              </a:rPr>
              <a:t>caso</a:t>
            </a:r>
            <a:r>
              <a:rPr lang="it-IT" altLang="it-IT" sz="1400" dirty="0">
                <a:latin typeface="Arial" pitchFamily="34" charset="0"/>
                <a:cs typeface="Arial" pitchFamily="34" charset="0"/>
              </a:rPr>
              <a:t> con il nome a cui si riferisce. </a:t>
            </a:r>
            <a:endParaRPr lang="it-IT" altLang="it-IT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Connettore diritto 33"/>
          <p:cNvCxnSpPr/>
          <p:nvPr/>
        </p:nvCxnSpPr>
        <p:spPr>
          <a:xfrm>
            <a:off x="1029206" y="4864843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Ovale 34"/>
          <p:cNvSpPr/>
          <p:nvPr/>
        </p:nvSpPr>
        <p:spPr>
          <a:xfrm>
            <a:off x="866913" y="4725947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20"/>
          <p:cNvSpPr>
            <a:spLocks noChangeArrowheads="1"/>
          </p:cNvSpPr>
          <p:nvPr/>
        </p:nvSpPr>
        <p:spPr bwMode="auto">
          <a:xfrm>
            <a:off x="1569817" y="5635981"/>
            <a:ext cx="6027130" cy="385307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altLang="it-IT" sz="1400" dirty="0">
                <a:latin typeface="Arial" pitchFamily="34" charset="0"/>
                <a:cs typeface="Arial" pitchFamily="34" charset="0"/>
              </a:rPr>
              <a:t>Il </a:t>
            </a:r>
            <a:r>
              <a:rPr lang="it-IT" altLang="it-IT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verbo </a:t>
            </a:r>
            <a:r>
              <a:rPr lang="it-IT" altLang="it-IT" sz="1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sum</a:t>
            </a:r>
            <a:r>
              <a:rPr lang="it-IT" altLang="it-IT" sz="1400" dirty="0" smtClean="0">
                <a:latin typeface="Arial" pitchFamily="34" charset="0"/>
                <a:cs typeface="Arial" pitchFamily="34" charset="0"/>
              </a:rPr>
              <a:t>, mancando </a:t>
            </a:r>
            <a:r>
              <a:rPr lang="it-IT" altLang="it-IT" sz="1400" dirty="0">
                <a:latin typeface="Arial" pitchFamily="34" charset="0"/>
                <a:cs typeface="Arial" pitchFamily="34" charset="0"/>
              </a:rPr>
              <a:t>di supino, </a:t>
            </a:r>
            <a:r>
              <a:rPr lang="it-IT" altLang="it-IT" sz="1400" dirty="0" smtClean="0">
                <a:latin typeface="Arial" pitchFamily="34" charset="0"/>
                <a:cs typeface="Arial" pitchFamily="34" charset="0"/>
              </a:rPr>
              <a:t>non ha </a:t>
            </a:r>
            <a:r>
              <a:rPr lang="it-IT" altLang="it-IT" sz="1400" dirty="0">
                <a:latin typeface="Arial" pitchFamily="34" charset="0"/>
                <a:cs typeface="Arial" pitchFamily="34" charset="0"/>
              </a:rPr>
              <a:t>il participio perfetto.</a:t>
            </a:r>
            <a:endParaRPr lang="it-IT" altLang="it-IT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Connettore diritto 36"/>
          <p:cNvCxnSpPr/>
          <p:nvPr/>
        </p:nvCxnSpPr>
        <p:spPr>
          <a:xfrm>
            <a:off x="1029817" y="5807869"/>
            <a:ext cx="540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Ovale 37"/>
          <p:cNvSpPr/>
          <p:nvPr/>
        </p:nvSpPr>
        <p:spPr>
          <a:xfrm>
            <a:off x="867524" y="5668973"/>
            <a:ext cx="288000" cy="28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01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480" cy="61932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L’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indicativo perfetto passivo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presenta una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forma perifrastica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formata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da:</a:t>
            </a:r>
          </a:p>
          <a:p>
            <a:pPr algn="ctr">
              <a:lnSpc>
                <a:spcPct val="110000"/>
              </a:lnSpc>
            </a:pP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participio perfetto    +    indicativo presente di </a:t>
            </a:r>
            <a:r>
              <a:rPr lang="it-IT" altLang="it-IT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sum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L’indicativo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perfetto passivo</a:t>
            </a:r>
            <a:endParaRPr lang="it-IT" altLang="it-IT" sz="2800" b="1" i="1" dirty="0"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26 • Il paradigma del verbo • L’indicativo perfetto</a:t>
            </a:r>
            <a:endParaRPr lang="it-IT" altLang="it-IT" sz="1200" i="1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5112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968828"/>
              </p:ext>
            </p:extLst>
          </p:nvPr>
        </p:nvGraphicFramePr>
        <p:xfrm>
          <a:off x="1032737" y="2361844"/>
          <a:ext cx="7844729" cy="2186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495">
                  <a:extLst>
                    <a:ext uri="{9D8B030D-6E8A-4147-A177-3AD203B41FA5}">
                      <a16:colId xmlns:a16="http://schemas.microsoft.com/office/drawing/2014/main" xmlns="" val="3705611903"/>
                    </a:ext>
                  </a:extLst>
                </a:gridCol>
                <a:gridCol w="2169747">
                  <a:extLst>
                    <a:ext uri="{9D8B030D-6E8A-4147-A177-3AD203B41FA5}">
                      <a16:colId xmlns:a16="http://schemas.microsoft.com/office/drawing/2014/main" xmlns="" val="3145606219"/>
                    </a:ext>
                  </a:extLst>
                </a:gridCol>
                <a:gridCol w="2387308">
                  <a:extLst>
                    <a:ext uri="{9D8B030D-6E8A-4147-A177-3AD203B41FA5}">
                      <a16:colId xmlns:a16="http://schemas.microsoft.com/office/drawing/2014/main" xmlns="" val="3730310545"/>
                    </a:ext>
                  </a:extLst>
                </a:gridCol>
                <a:gridCol w="2005179">
                  <a:extLst>
                    <a:ext uri="{9D8B030D-6E8A-4147-A177-3AD203B41FA5}">
                      <a16:colId xmlns:a16="http://schemas.microsoft.com/office/drawing/2014/main" xmlns="" val="19314766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 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 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Terza </a:t>
                      </a: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coniugazione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89890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pers. sing.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amatus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sum </a:t>
                      </a:r>
                      <a:endParaRPr lang="it-IT" sz="1400" b="0" i="1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«sono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stato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amato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/ </a:t>
                      </a:r>
                      <a:endParaRPr lang="it-IT" sz="14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fui amato»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visus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sum </a:t>
                      </a:r>
                      <a:endParaRPr lang="it-IT" sz="1400" b="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«sono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stato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veduto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/ </a:t>
                      </a:r>
                      <a:endParaRPr lang="it-IT" sz="14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fui veduto»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lectus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sum </a:t>
                      </a:r>
                      <a:endParaRPr lang="it-IT" sz="1400" b="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«sono 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stato letto / </a:t>
                      </a:r>
                      <a:endParaRPr lang="it-IT" sz="1400" b="0" dirty="0" smtClean="0"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fui letto»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6395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amatus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visus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lectus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9887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amatus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visus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lectus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528368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pers. plur.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amati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sumus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visi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sumus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lecti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sumus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21113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amati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estis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visi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estis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lecti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estis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34791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amati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sunt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visi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sunt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lecti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sunt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33927800"/>
                  </a:ext>
                </a:extLst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53480"/>
              </p:ext>
            </p:extLst>
          </p:nvPr>
        </p:nvGraphicFramePr>
        <p:xfrm>
          <a:off x="1048965" y="4788488"/>
          <a:ext cx="5827292" cy="1826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0787">
                  <a:extLst>
                    <a:ext uri="{9D8B030D-6E8A-4147-A177-3AD203B41FA5}">
                      <a16:colId xmlns:a16="http://schemas.microsoft.com/office/drawing/2014/main" xmlns="" val="1050588007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1684634904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xmlns="" val="2326061874"/>
                    </a:ext>
                  </a:extLst>
                </a:gridCol>
              </a:tblGrid>
              <a:tr h="32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 coniugazione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Verbi in </a:t>
                      </a:r>
                      <a:r>
                        <a:rPr lang="it-IT" sz="1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-io</a:t>
                      </a:r>
                      <a:endParaRPr lang="it-IT" sz="14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37709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pers. sing.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audītus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sum </a:t>
                      </a:r>
                      <a:endParaRPr lang="it-IT" sz="1400" b="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«sono </a:t>
                      </a:r>
                      <a:r>
                        <a:rPr lang="it-IT" sz="1400" b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stato udito / fui 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udito»</a:t>
                      </a:r>
                      <a:endParaRPr lang="it-IT" sz="14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captus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sum </a:t>
                      </a:r>
                      <a:endParaRPr lang="it-IT" sz="1400" b="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«sono </a:t>
                      </a:r>
                      <a:r>
                        <a:rPr lang="it-IT" sz="1400" b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stato preso / fui </a:t>
                      </a:r>
                      <a:r>
                        <a:rPr lang="it-IT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preso»</a:t>
                      </a:r>
                      <a:endParaRPr lang="it-IT" sz="1400" b="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74214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audītus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captus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66125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audītus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captus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um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est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4383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1a pers. plur.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audīti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sumus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capti,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sumus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443344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audīti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estis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capti,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estis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119224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3a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auditi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sunt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capti, 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ae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, -a 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sunt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87273427"/>
                  </a:ext>
                </a:extLst>
              </a:tr>
            </a:tbl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2271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1157</Words>
  <Application>Microsoft Macintosh PowerPoint</Application>
  <PresentationFormat>Presentazione su schermo (4:3)</PresentationFormat>
  <Paragraphs>238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asus</dc:creator>
  <cp:lastModifiedBy>Andrea</cp:lastModifiedBy>
  <cp:revision>549</cp:revision>
  <dcterms:created xsi:type="dcterms:W3CDTF">2017-04-21T06:11:22Z</dcterms:created>
  <dcterms:modified xsi:type="dcterms:W3CDTF">2017-08-29T13:39:18Z</dcterms:modified>
</cp:coreProperties>
</file>