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94" r:id="rId2"/>
    <p:sldId id="295" r:id="rId3"/>
    <p:sldId id="296" r:id="rId4"/>
    <p:sldId id="297" r:id="rId5"/>
    <p:sldId id="298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95C8"/>
    <a:srgbClr val="D2DEEE"/>
    <a:srgbClr val="866600"/>
    <a:srgbClr val="FFF1C5"/>
    <a:srgbClr val="9A7500"/>
    <a:srgbClr val="E9EFF7"/>
    <a:srgbClr val="D0D8E8"/>
    <a:srgbClr val="C49500"/>
    <a:srgbClr val="00823B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Stile chiaro 1 - Color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7896" autoAdjust="0"/>
    <p:restoredTop sz="94660"/>
  </p:normalViewPr>
  <p:slideViewPr>
    <p:cSldViewPr>
      <p:cViewPr varScale="1">
        <p:scale>
          <a:sx n="91" d="100"/>
          <a:sy n="91" d="100"/>
        </p:scale>
        <p:origin x="-19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F6F15B-4228-C949-B16D-4E8FFFFFABD1}" type="datetimeFigureOut">
              <a:rPr lang="it-IT" smtClean="0"/>
              <a:t>29/08/17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325126-5922-9A48-912D-E2D762A0C18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94906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F23471-B669-42B7-B61D-8C6A191F521D}" type="datetimeFigureOut">
              <a:rPr lang="it-IT" smtClean="0"/>
              <a:pPr/>
              <a:t>29/08/17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3B7ED3-6CFD-46A8-BBE4-17F01A75ED8A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02021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B7ED3-6CFD-46A8-BBE4-17F01A75ED8A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2030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B7ED3-6CFD-46A8-BBE4-17F01A75ED8A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08207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B7ED3-6CFD-46A8-BBE4-17F01A75ED8A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17091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B7ED3-6CFD-46A8-BBE4-17F01A75ED8A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53642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B7ED3-6CFD-46A8-BBE4-17F01A75ED8A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8090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ABFD7-12A0-B742-94C9-F4157239B4BA}" type="datetime1">
              <a:rPr lang="it-IT" smtClean="0"/>
              <a:t>29/08/17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45B7-67B6-0C4D-A3C5-B63B960D1865}" type="datetime1">
              <a:rPr lang="it-IT" smtClean="0"/>
              <a:t>29/08/17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70B36-9543-1D4E-A890-6D9D1E10C5C3}" type="datetime1">
              <a:rPr lang="it-IT" smtClean="0"/>
              <a:t>29/08/17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6EEF-3778-AB42-98F6-04DA115BCE83}" type="datetime1">
              <a:rPr lang="it-IT" smtClean="0"/>
              <a:t>29/08/17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673D2-A059-A340-98EB-CD7FA60C779A}" type="datetime1">
              <a:rPr lang="it-IT" smtClean="0"/>
              <a:t>29/08/17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DA645-5D0B-0D46-BCA4-662526A2736F}" type="datetime1">
              <a:rPr lang="it-IT" smtClean="0"/>
              <a:t>29/08/17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1CDF1-8EE6-E34C-89A9-120F12E40A42}" type="datetime1">
              <a:rPr lang="it-IT" smtClean="0"/>
              <a:t>29/08/17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2874-6DAA-894D-9065-A7DF9A593C94}" type="datetime1">
              <a:rPr lang="it-IT" smtClean="0"/>
              <a:t>29/08/17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05BFF-1BD3-624F-ADE2-442933A3E4B1}" type="datetime1">
              <a:rPr lang="it-IT" smtClean="0"/>
              <a:t>29/08/17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7F91-E487-B541-95EC-687DA3F08A47}" type="datetime1">
              <a:rPr lang="it-IT" smtClean="0"/>
              <a:t>29/08/17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6AE0E-BFBB-8F44-B13D-99D32BCA71A2}" type="datetime1">
              <a:rPr lang="it-IT" smtClean="0"/>
              <a:t>29/08/17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48A37-26C3-D944-B9C0-A272BFAB69A4}" type="datetime1">
              <a:rPr lang="it-IT" smtClean="0"/>
              <a:t>29/08/17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16560" y="6592267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047751" y="481013"/>
            <a:ext cx="8012112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it-IT" altLang="it-IT" sz="2800" b="1" dirty="0">
                <a:latin typeface="+mj-lt"/>
                <a:ea typeface="Bradley Hand"/>
                <a:cs typeface="Bradley Hand"/>
              </a:rPr>
              <a:t>Il </a:t>
            </a:r>
            <a:r>
              <a:rPr lang="it-IT" altLang="it-IT" sz="2800" b="1" dirty="0" smtClean="0">
                <a:latin typeface="+mj-lt"/>
                <a:ea typeface="Bradley Hand"/>
                <a:cs typeface="Bradley Hand"/>
              </a:rPr>
              <a:t>participio</a:t>
            </a:r>
            <a:endParaRPr lang="it-IT" altLang="it-IT" sz="2800" b="1" i="1" dirty="0">
              <a:latin typeface="+mj-lt"/>
              <a:ea typeface="Bradley Hand"/>
              <a:cs typeface="Bradley Hand"/>
            </a:endParaRPr>
          </a:p>
        </p:txBody>
      </p:sp>
      <p:sp>
        <p:nvSpPr>
          <p:cNvPr id="6" name="CasellaDiTesto 11"/>
          <p:cNvSpPr txBox="1">
            <a:spLocks noChangeArrowheads="1"/>
          </p:cNvSpPr>
          <p:nvPr/>
        </p:nvSpPr>
        <p:spPr bwMode="auto">
          <a:xfrm>
            <a:off x="414337" y="257175"/>
            <a:ext cx="86455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1200" b="1" dirty="0" smtClean="0">
                <a:solidFill>
                  <a:srgbClr val="161645"/>
                </a:solidFill>
              </a:rPr>
              <a:t>I </a:t>
            </a:r>
            <a:r>
              <a:rPr lang="it-IT" altLang="it-IT" sz="1200" b="1" i="1" dirty="0" smtClean="0">
                <a:solidFill>
                  <a:srgbClr val="161645"/>
                </a:solidFill>
              </a:rPr>
              <a:t>CASTRA</a:t>
            </a:r>
            <a:r>
              <a:rPr lang="it-IT" altLang="it-IT" sz="1200" b="1" dirty="0" smtClean="0">
                <a:solidFill>
                  <a:srgbClr val="161645"/>
                </a:solidFill>
              </a:rPr>
              <a:t> </a:t>
            </a:r>
            <a:r>
              <a:rPr lang="it-IT" altLang="it-IT" sz="1200" dirty="0">
                <a:solidFill>
                  <a:srgbClr val="161645"/>
                </a:solidFill>
              </a:rPr>
              <a:t>– </a:t>
            </a:r>
            <a:r>
              <a:rPr lang="it-IT" altLang="it-IT" sz="1200" dirty="0" smtClean="0">
                <a:solidFill>
                  <a:srgbClr val="161645"/>
                </a:solidFill>
              </a:rPr>
              <a:t>Lezione 41 </a:t>
            </a:r>
            <a:r>
              <a:rPr lang="it-IT" altLang="it-IT" sz="1200" dirty="0">
                <a:solidFill>
                  <a:srgbClr val="161645"/>
                </a:solidFill>
              </a:rPr>
              <a:t>• Il participio </a:t>
            </a:r>
            <a:r>
              <a:rPr lang="it-IT" altLang="it-IT" sz="1200" dirty="0" smtClean="0">
                <a:solidFill>
                  <a:srgbClr val="161645"/>
                </a:solidFill>
              </a:rPr>
              <a:t>presente • Il participio perfetto</a:t>
            </a:r>
            <a:endParaRPr lang="it-IT" altLang="it-IT" sz="1200" i="1" dirty="0">
              <a:solidFill>
                <a:srgbClr val="161645"/>
              </a:solidFill>
            </a:endParaRPr>
          </a:p>
        </p:txBody>
      </p:sp>
      <p:sp>
        <p:nvSpPr>
          <p:cNvPr id="7" name="Rettangolo 1"/>
          <p:cNvSpPr>
            <a:spLocks noChangeArrowheads="1"/>
          </p:cNvSpPr>
          <p:nvPr/>
        </p:nvSpPr>
        <p:spPr bwMode="auto">
          <a:xfrm>
            <a:off x="490538" y="635000"/>
            <a:ext cx="525462" cy="5683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altLang="it-IT" b="1" dirty="0" smtClean="0">
                <a:solidFill>
                  <a:schemeClr val="bg1"/>
                </a:solidFill>
              </a:rPr>
              <a:t> </a:t>
            </a:r>
            <a:r>
              <a:rPr lang="it-IT" altLang="it-IT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Bradley Hand" charset="0"/>
                <a:cs typeface="Arial" panose="020B0604020202020204" pitchFamily="34" charset="0"/>
              </a:rPr>
              <a:t>1</a:t>
            </a:r>
          </a:p>
        </p:txBody>
      </p:sp>
      <p:cxnSp>
        <p:nvCxnSpPr>
          <p:cNvPr id="8" name="Connettore 1 7"/>
          <p:cNvCxnSpPr/>
          <p:nvPr/>
        </p:nvCxnSpPr>
        <p:spPr bwMode="auto">
          <a:xfrm>
            <a:off x="74613" y="635000"/>
            <a:ext cx="8985250" cy="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" name="Rettangolo 20"/>
          <p:cNvSpPr>
            <a:spLocks noChangeArrowheads="1"/>
          </p:cNvSpPr>
          <p:nvPr/>
        </p:nvSpPr>
        <p:spPr bwMode="auto">
          <a:xfrm>
            <a:off x="1015999" y="1484784"/>
            <a:ext cx="7804701" cy="672012"/>
          </a:xfrm>
          <a:prstGeom prst="rect">
            <a:avLst/>
          </a:prstGeom>
          <a:solidFill>
            <a:srgbClr val="8DDFF9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r>
              <a:rPr lang="it-IT" altLang="it-IT" sz="1600" dirty="0">
                <a:latin typeface="Arial" pitchFamily="34" charset="0"/>
                <a:cs typeface="Arial" pitchFamily="34" charset="0"/>
              </a:rPr>
              <a:t>Il </a:t>
            </a:r>
            <a:r>
              <a:rPr lang="it-IT" altLang="it-IT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participio 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è un </a:t>
            </a:r>
            <a:r>
              <a:rPr lang="it-IT" altLang="it-IT" sz="1600" b="1" dirty="0">
                <a:latin typeface="Arial" pitchFamily="34" charset="0"/>
                <a:cs typeface="Arial" pitchFamily="34" charset="0"/>
              </a:rPr>
              <a:t>aggettivo </a:t>
            </a:r>
            <a:r>
              <a:rPr lang="it-IT" altLang="it-IT" sz="1600" b="1" dirty="0" smtClean="0">
                <a:latin typeface="Arial" pitchFamily="34" charset="0"/>
                <a:cs typeface="Arial" pitchFamily="34" charset="0"/>
              </a:rPr>
              <a:t>verbale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	partecipa 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delle caratteristiche sia del </a:t>
            </a:r>
            <a:r>
              <a:rPr lang="it-IT" altLang="it-IT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verbo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 sia 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dell’</a:t>
            </a:r>
            <a:r>
              <a:rPr lang="it-IT" altLang="it-IT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aggettivo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: </a:t>
            </a:r>
          </a:p>
        </p:txBody>
      </p:sp>
      <p:cxnSp>
        <p:nvCxnSpPr>
          <p:cNvPr id="13" name="Connettore diritto 12"/>
          <p:cNvCxnSpPr/>
          <p:nvPr/>
        </p:nvCxnSpPr>
        <p:spPr>
          <a:xfrm>
            <a:off x="1016000" y="1484785"/>
            <a:ext cx="0" cy="3168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Freccia a destra 1"/>
          <p:cNvSpPr/>
          <p:nvPr/>
        </p:nvSpPr>
        <p:spPr>
          <a:xfrm>
            <a:off x="4459238" y="1607575"/>
            <a:ext cx="216000" cy="14400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auto">
          <a:xfrm>
            <a:off x="1602074" y="2276872"/>
            <a:ext cx="4551726" cy="651970"/>
          </a:xfrm>
          <a:prstGeom prst="rect">
            <a:avLst/>
          </a:prstGeom>
          <a:solidFill>
            <a:srgbClr val="8DDFF9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Clr>
                <a:srgbClr val="C00000"/>
              </a:buClr>
            </a:pPr>
            <a:r>
              <a:rPr lang="it-IT" altLang="it-IT" sz="1600" b="1" dirty="0" smtClean="0">
                <a:latin typeface="Arial Narrow" panose="020B0606020202030204" pitchFamily="34" charset="0"/>
                <a:cs typeface="Arial" pitchFamily="34" charset="0"/>
              </a:rPr>
              <a:t>come un aggettivo</a:t>
            </a:r>
            <a:r>
              <a:rPr lang="it-IT" altLang="it-IT" sz="1600" dirty="0" smtClean="0">
                <a:latin typeface="Arial Narrow" panose="020B0606020202030204" pitchFamily="34" charset="0"/>
                <a:cs typeface="Arial" pitchFamily="34" charset="0"/>
              </a:rPr>
              <a:t>, concorda </a:t>
            </a:r>
            <a:r>
              <a:rPr lang="it-IT" altLang="it-IT" sz="16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itchFamily="34" charset="0"/>
              </a:rPr>
              <a:t>con il sostantivo </a:t>
            </a:r>
            <a:r>
              <a:rPr lang="it-IT" altLang="it-IT" sz="1600" dirty="0" smtClean="0">
                <a:latin typeface="Arial Narrow" panose="020B0606020202030204" pitchFamily="34" charset="0"/>
                <a:cs typeface="Arial" pitchFamily="34" charset="0"/>
              </a:rPr>
              <a:t>a cui </a:t>
            </a:r>
            <a:r>
              <a:rPr lang="it-IT" altLang="it-IT" sz="1600" dirty="0">
                <a:latin typeface="Arial Narrow" panose="020B0606020202030204" pitchFamily="34" charset="0"/>
                <a:cs typeface="Arial" pitchFamily="34" charset="0"/>
              </a:rPr>
              <a:t>si riferisce in </a:t>
            </a:r>
            <a:r>
              <a:rPr lang="it-IT" altLang="it-IT" sz="1600" b="1" dirty="0">
                <a:latin typeface="Arial Narrow" panose="020B0606020202030204" pitchFamily="34" charset="0"/>
                <a:cs typeface="Arial" pitchFamily="34" charset="0"/>
              </a:rPr>
              <a:t>genere</a:t>
            </a:r>
            <a:r>
              <a:rPr lang="it-IT" altLang="it-IT" sz="1600" dirty="0">
                <a:latin typeface="Arial Narrow" panose="020B0606020202030204" pitchFamily="34" charset="0"/>
                <a:cs typeface="Arial" pitchFamily="34" charset="0"/>
              </a:rPr>
              <a:t>, </a:t>
            </a:r>
            <a:r>
              <a:rPr lang="it-IT" altLang="it-IT" sz="1600" b="1" dirty="0">
                <a:latin typeface="Arial Narrow" panose="020B0606020202030204" pitchFamily="34" charset="0"/>
                <a:cs typeface="Arial" pitchFamily="34" charset="0"/>
              </a:rPr>
              <a:t>numero</a:t>
            </a:r>
            <a:r>
              <a:rPr lang="it-IT" altLang="it-IT" sz="1600" dirty="0">
                <a:latin typeface="Arial Narrow" panose="020B0606020202030204" pitchFamily="34" charset="0"/>
                <a:cs typeface="Arial" pitchFamily="34" charset="0"/>
              </a:rPr>
              <a:t> e </a:t>
            </a:r>
            <a:r>
              <a:rPr lang="it-IT" altLang="it-IT" sz="1600" b="1" dirty="0">
                <a:latin typeface="Arial Narrow" panose="020B0606020202030204" pitchFamily="34" charset="0"/>
                <a:cs typeface="Arial" pitchFamily="34" charset="0"/>
              </a:rPr>
              <a:t>caso</a:t>
            </a:r>
            <a:r>
              <a:rPr lang="it-IT" altLang="it-IT" sz="1600" dirty="0">
                <a:latin typeface="Arial Narrow" panose="020B0606020202030204" pitchFamily="34" charset="0"/>
                <a:cs typeface="Arial" pitchFamily="34" charset="0"/>
              </a:rPr>
              <a:t> </a:t>
            </a:r>
          </a:p>
        </p:txBody>
      </p:sp>
      <p:cxnSp>
        <p:nvCxnSpPr>
          <p:cNvPr id="20" name="Connettore diritto 19"/>
          <p:cNvCxnSpPr/>
          <p:nvPr/>
        </p:nvCxnSpPr>
        <p:spPr>
          <a:xfrm>
            <a:off x="1038961" y="2448386"/>
            <a:ext cx="540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Ovale 21"/>
          <p:cNvSpPr/>
          <p:nvPr/>
        </p:nvSpPr>
        <p:spPr>
          <a:xfrm>
            <a:off x="876668" y="2304402"/>
            <a:ext cx="288000" cy="28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ttangolo 22"/>
          <p:cNvSpPr>
            <a:spLocks noChangeArrowheads="1"/>
          </p:cNvSpPr>
          <p:nvPr/>
        </p:nvSpPr>
        <p:spPr bwMode="auto">
          <a:xfrm>
            <a:off x="1602074" y="3105734"/>
            <a:ext cx="4551726" cy="395274"/>
          </a:xfrm>
          <a:prstGeom prst="rect">
            <a:avLst/>
          </a:prstGeom>
          <a:solidFill>
            <a:srgbClr val="8DDFF9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Clr>
                <a:srgbClr val="C00000"/>
              </a:buClr>
            </a:pPr>
            <a:r>
              <a:rPr lang="it-IT" altLang="it-IT" sz="1600" b="1" dirty="0" smtClean="0">
                <a:latin typeface="Arial Narrow" panose="020B0606020202030204" pitchFamily="34" charset="0"/>
                <a:cs typeface="Arial" pitchFamily="34" charset="0"/>
              </a:rPr>
              <a:t>come un verbo</a:t>
            </a:r>
            <a:r>
              <a:rPr lang="it-IT" altLang="it-IT" sz="1600" dirty="0" smtClean="0">
                <a:latin typeface="Arial Narrow" panose="020B0606020202030204" pitchFamily="34" charset="0"/>
                <a:cs typeface="Arial" pitchFamily="34" charset="0"/>
              </a:rPr>
              <a:t>, ha tre tempi: </a:t>
            </a:r>
            <a:r>
              <a:rPr lang="it-IT" altLang="it-IT" sz="16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itchFamily="34" charset="0"/>
              </a:rPr>
              <a:t>presente</a:t>
            </a:r>
            <a:r>
              <a:rPr lang="it-IT" altLang="it-IT" sz="1600" dirty="0" smtClean="0">
                <a:latin typeface="Arial Narrow" panose="020B0606020202030204" pitchFamily="34" charset="0"/>
                <a:cs typeface="Arial" pitchFamily="34" charset="0"/>
              </a:rPr>
              <a:t>, </a:t>
            </a:r>
            <a:r>
              <a:rPr lang="it-IT" altLang="it-IT" sz="16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itchFamily="34" charset="0"/>
              </a:rPr>
              <a:t>perfetto</a:t>
            </a:r>
            <a:r>
              <a:rPr lang="it-IT" altLang="it-IT" sz="1600" dirty="0" smtClean="0">
                <a:latin typeface="Arial Narrow" panose="020B0606020202030204" pitchFamily="34" charset="0"/>
                <a:cs typeface="Arial" pitchFamily="34" charset="0"/>
              </a:rPr>
              <a:t> e </a:t>
            </a:r>
            <a:r>
              <a:rPr lang="it-IT" altLang="it-IT" sz="16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itchFamily="34" charset="0"/>
              </a:rPr>
              <a:t>futuro</a:t>
            </a:r>
            <a:endParaRPr lang="it-IT" altLang="it-IT" sz="1600" dirty="0">
              <a:latin typeface="Arial Narrow" panose="020B0606020202030204" pitchFamily="34" charset="0"/>
              <a:cs typeface="Arial" pitchFamily="34" charset="0"/>
            </a:endParaRPr>
          </a:p>
        </p:txBody>
      </p:sp>
      <p:cxnSp>
        <p:nvCxnSpPr>
          <p:cNvPr id="25" name="Connettore diritto 24"/>
          <p:cNvCxnSpPr/>
          <p:nvPr/>
        </p:nvCxnSpPr>
        <p:spPr>
          <a:xfrm>
            <a:off x="1038961" y="3277248"/>
            <a:ext cx="540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Ovale 26"/>
          <p:cNvSpPr/>
          <p:nvPr/>
        </p:nvSpPr>
        <p:spPr>
          <a:xfrm>
            <a:off x="876668" y="3133264"/>
            <a:ext cx="288000" cy="28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" name="Rettangolo arrotondato 40"/>
          <p:cNvSpPr>
            <a:spLocks noChangeArrowheads="1"/>
          </p:cNvSpPr>
          <p:nvPr/>
        </p:nvSpPr>
        <p:spPr bwMode="auto">
          <a:xfrm>
            <a:off x="1038961" y="4250334"/>
            <a:ext cx="4574839" cy="395274"/>
          </a:xfrm>
          <a:prstGeom prst="roundRect">
            <a:avLst/>
          </a:prstGeom>
          <a:solidFill>
            <a:srgbClr val="FFF1C5">
              <a:alpha val="40000"/>
            </a:srgbClr>
          </a:solidFill>
          <a:ln w="9525">
            <a:solidFill>
              <a:srgbClr val="86660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rgbClr val="C00000"/>
              </a:buClr>
            </a:pPr>
            <a:r>
              <a:rPr lang="it-IT" altLang="it-IT" sz="1600" dirty="0">
                <a:latin typeface="Arial Narrow" panose="020B0606020202030204" pitchFamily="34" charset="0"/>
                <a:cs typeface="Arial" pitchFamily="34" charset="0"/>
              </a:rPr>
              <a:t>Il </a:t>
            </a:r>
            <a:r>
              <a:rPr lang="it-IT" altLang="it-IT" sz="1600" b="1" dirty="0">
                <a:latin typeface="Arial Narrow" panose="020B0606020202030204" pitchFamily="34" charset="0"/>
                <a:cs typeface="Arial" pitchFamily="34" charset="0"/>
              </a:rPr>
              <a:t>verbo </a:t>
            </a:r>
            <a:r>
              <a:rPr lang="it-IT" altLang="it-IT" sz="1600" b="1" i="1" dirty="0">
                <a:latin typeface="Arial Narrow" panose="020B0606020202030204" pitchFamily="34" charset="0"/>
                <a:cs typeface="Arial" pitchFamily="34" charset="0"/>
              </a:rPr>
              <a:t>sum</a:t>
            </a:r>
            <a:r>
              <a:rPr lang="it-IT" altLang="it-IT" sz="1600" b="1" dirty="0">
                <a:latin typeface="Arial Narrow" panose="020B0606020202030204" pitchFamily="34" charset="0"/>
                <a:cs typeface="Arial" pitchFamily="34" charset="0"/>
              </a:rPr>
              <a:t> </a:t>
            </a:r>
            <a:r>
              <a:rPr lang="it-IT" altLang="it-IT" sz="1600" dirty="0">
                <a:latin typeface="Arial Narrow" panose="020B0606020202030204" pitchFamily="34" charset="0"/>
                <a:cs typeface="Arial" pitchFamily="34" charset="0"/>
              </a:rPr>
              <a:t>manca di </a:t>
            </a:r>
            <a:r>
              <a:rPr lang="it-IT" altLang="it-IT" sz="1600" dirty="0" smtClean="0">
                <a:latin typeface="Arial Narrow" panose="020B0606020202030204" pitchFamily="34" charset="0"/>
                <a:cs typeface="Arial" pitchFamily="34" charset="0"/>
              </a:rPr>
              <a:t>participio presente e perfetto.</a:t>
            </a:r>
            <a:endParaRPr lang="it-IT" altLang="it-IT" sz="1600" dirty="0"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6545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ttangolo 20"/>
          <p:cNvSpPr>
            <a:spLocks noChangeArrowheads="1"/>
          </p:cNvSpPr>
          <p:nvPr/>
        </p:nvSpPr>
        <p:spPr bwMode="auto">
          <a:xfrm>
            <a:off x="1022346" y="2367600"/>
            <a:ext cx="7942141" cy="886243"/>
          </a:xfrm>
          <a:prstGeom prst="rect">
            <a:avLst/>
          </a:prstGeom>
          <a:solidFill>
            <a:srgbClr val="8DDFF9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Può avere funzione: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altLang="it-IT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nominale</a:t>
            </a:r>
            <a:r>
              <a:rPr lang="it-IT" alt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it-IT" altLang="it-I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participio </a:t>
            </a:r>
            <a:r>
              <a:rPr lang="it-IT" alt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attributivo </a:t>
            </a:r>
            <a:r>
              <a:rPr lang="it-IT" altLang="it-IT" sz="16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it-IT" altLang="it-I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sostantivato</a:t>
            </a:r>
            <a:endParaRPr lang="it-IT" alt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altLang="it-IT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verbale</a:t>
            </a:r>
            <a:r>
              <a:rPr lang="it-IT" altLang="it-IT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it-IT" altLang="it-I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participio congiunto</a:t>
            </a:r>
            <a:r>
              <a:rPr lang="it-IT" alt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it-IT" alt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endParaRPr lang="it-IT" altLang="it-IT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047751" y="481013"/>
            <a:ext cx="8012112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it-IT" altLang="it-IT" sz="2800" b="1" dirty="0">
                <a:latin typeface="+mj-lt"/>
                <a:ea typeface="Bradley Hand"/>
                <a:cs typeface="Bradley Hand"/>
              </a:rPr>
              <a:t>Il participio </a:t>
            </a:r>
            <a:r>
              <a:rPr lang="it-IT" altLang="it-IT" sz="2800" b="1" dirty="0" smtClean="0">
                <a:latin typeface="+mj-lt"/>
                <a:ea typeface="Bradley Hand"/>
                <a:cs typeface="Bradley Hand"/>
              </a:rPr>
              <a:t>presente</a:t>
            </a:r>
            <a:endParaRPr lang="it-IT" altLang="it-IT" sz="2800" b="1" i="1" dirty="0">
              <a:latin typeface="+mj-lt"/>
              <a:ea typeface="Bradley Hand"/>
              <a:cs typeface="Bradley Hand"/>
            </a:endParaRPr>
          </a:p>
        </p:txBody>
      </p:sp>
      <p:sp>
        <p:nvSpPr>
          <p:cNvPr id="6" name="CasellaDiTesto 11"/>
          <p:cNvSpPr txBox="1">
            <a:spLocks noChangeArrowheads="1"/>
          </p:cNvSpPr>
          <p:nvPr/>
        </p:nvSpPr>
        <p:spPr bwMode="auto">
          <a:xfrm>
            <a:off x="414337" y="257175"/>
            <a:ext cx="86455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1200" b="1" dirty="0">
                <a:solidFill>
                  <a:srgbClr val="161645"/>
                </a:solidFill>
              </a:rPr>
              <a:t>I </a:t>
            </a:r>
            <a:r>
              <a:rPr lang="it-IT" altLang="it-IT" sz="1200" b="1" i="1" dirty="0">
                <a:solidFill>
                  <a:srgbClr val="161645"/>
                </a:solidFill>
              </a:rPr>
              <a:t>CASTRA</a:t>
            </a:r>
            <a:r>
              <a:rPr lang="it-IT" altLang="it-IT" sz="1200" b="1" dirty="0">
                <a:solidFill>
                  <a:srgbClr val="161645"/>
                </a:solidFill>
              </a:rPr>
              <a:t> </a:t>
            </a:r>
            <a:r>
              <a:rPr lang="it-IT" altLang="it-IT" sz="1200" dirty="0">
                <a:solidFill>
                  <a:srgbClr val="161645"/>
                </a:solidFill>
              </a:rPr>
              <a:t>– Lezione 41 • Il participio presente • Il participio perfetto</a:t>
            </a:r>
            <a:endParaRPr lang="it-IT" altLang="it-IT" sz="1200" i="1" dirty="0">
              <a:solidFill>
                <a:srgbClr val="161645"/>
              </a:solidFill>
            </a:endParaRPr>
          </a:p>
        </p:txBody>
      </p:sp>
      <p:sp>
        <p:nvSpPr>
          <p:cNvPr id="7" name="Rettangolo 1"/>
          <p:cNvSpPr>
            <a:spLocks noChangeArrowheads="1"/>
          </p:cNvSpPr>
          <p:nvPr/>
        </p:nvSpPr>
        <p:spPr bwMode="auto">
          <a:xfrm>
            <a:off x="490538" y="635000"/>
            <a:ext cx="525462" cy="5683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altLang="it-IT" b="1" dirty="0" smtClean="0">
                <a:solidFill>
                  <a:schemeClr val="bg1"/>
                </a:solidFill>
              </a:rPr>
              <a:t> </a:t>
            </a:r>
            <a:r>
              <a:rPr lang="it-IT" altLang="it-IT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Bradley Hand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8" name="Connettore 1 7"/>
          <p:cNvCxnSpPr/>
          <p:nvPr/>
        </p:nvCxnSpPr>
        <p:spPr bwMode="auto">
          <a:xfrm>
            <a:off x="74613" y="635000"/>
            <a:ext cx="8985250" cy="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" name="Rettangolo 20"/>
          <p:cNvSpPr>
            <a:spLocks noChangeArrowheads="1"/>
          </p:cNvSpPr>
          <p:nvPr/>
        </p:nvSpPr>
        <p:spPr bwMode="auto">
          <a:xfrm>
            <a:off x="1015999" y="1484784"/>
            <a:ext cx="7946895" cy="648816"/>
          </a:xfrm>
          <a:prstGeom prst="rect">
            <a:avLst/>
          </a:prstGeom>
          <a:solidFill>
            <a:srgbClr val="8DDFF9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r>
              <a:rPr lang="it-IT" altLang="it-IT" sz="1600" dirty="0">
                <a:latin typeface="Arial" panose="020B0604020202020204" pitchFamily="34" charset="0"/>
                <a:cs typeface="Arial" pitchFamily="34" charset="0"/>
              </a:rPr>
              <a:t>Il </a:t>
            </a:r>
            <a:r>
              <a:rPr lang="it-IT" altLang="it-IT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participio presente 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ha 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valore </a:t>
            </a:r>
            <a:r>
              <a:rPr lang="it-IT" altLang="it-IT" sz="1600" b="1" dirty="0">
                <a:latin typeface="Arial" pitchFamily="34" charset="0"/>
                <a:cs typeface="Arial" pitchFamily="34" charset="0"/>
              </a:rPr>
              <a:t>attivo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it-IT" altLang="it-IT" sz="1600" spc="-50" dirty="0" smtClean="0">
                <a:latin typeface="Arial" pitchFamily="34" charset="0"/>
                <a:cs typeface="Arial" pitchFamily="34" charset="0"/>
              </a:rPr>
              <a:t>ed è </a:t>
            </a:r>
            <a:r>
              <a:rPr lang="it-IT" altLang="it-IT" sz="1600" spc="-50" dirty="0">
                <a:latin typeface="Arial" pitchFamily="34" charset="0"/>
                <a:cs typeface="Arial" pitchFamily="34" charset="0"/>
              </a:rPr>
              <a:t>proprio di tutti i verbi, </a:t>
            </a:r>
            <a:r>
              <a:rPr lang="it-IT" altLang="it-IT" sz="1600" b="1" spc="-50" dirty="0" smtClean="0">
                <a:latin typeface="Arial" pitchFamily="34" charset="0"/>
                <a:cs typeface="Arial" pitchFamily="34" charset="0"/>
              </a:rPr>
              <a:t>transitivi </a:t>
            </a:r>
            <a:r>
              <a:rPr lang="it-IT" altLang="it-IT" sz="1600" spc="-50" dirty="0" smtClean="0">
                <a:latin typeface="Arial" pitchFamily="34" charset="0"/>
                <a:cs typeface="Arial" pitchFamily="34" charset="0"/>
              </a:rPr>
              <a:t>e </a:t>
            </a:r>
            <a:r>
              <a:rPr lang="it-IT" altLang="it-IT" sz="1600" b="1" spc="-50" dirty="0" smtClean="0">
                <a:latin typeface="Arial" pitchFamily="34" charset="0"/>
                <a:cs typeface="Arial" pitchFamily="34" charset="0"/>
              </a:rPr>
              <a:t>intransitivi</a:t>
            </a:r>
            <a:r>
              <a:rPr lang="it-IT" altLang="it-IT" sz="1600" spc="-5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it-IT" altLang="it-IT" sz="1600" dirty="0">
                <a:latin typeface="Arial" panose="020B0604020202020204" pitchFamily="34" charset="0"/>
                <a:cs typeface="Arial" pitchFamily="34" charset="0"/>
              </a:rPr>
              <a:t>Esprime un’</a:t>
            </a:r>
            <a:r>
              <a:rPr lang="it-IT" altLang="it-IT" sz="1600" b="1" dirty="0">
                <a:latin typeface="Arial" panose="020B0604020202020204" pitchFamily="34" charset="0"/>
                <a:cs typeface="Arial" pitchFamily="34" charset="0"/>
              </a:rPr>
              <a:t>azione contemporanea 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a quella della reggente.</a:t>
            </a:r>
          </a:p>
          <a:p>
            <a:pPr>
              <a:lnSpc>
                <a:spcPct val="110000"/>
              </a:lnSpc>
            </a:pPr>
            <a:endParaRPr lang="it-IT" altLang="it-IT" sz="1600" spc="-50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Connettore diritto 12"/>
          <p:cNvCxnSpPr/>
          <p:nvPr/>
        </p:nvCxnSpPr>
        <p:spPr>
          <a:xfrm>
            <a:off x="1016000" y="1484785"/>
            <a:ext cx="0" cy="2124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4" name="Gruppo 3"/>
          <p:cNvGrpSpPr/>
          <p:nvPr/>
        </p:nvGrpSpPr>
        <p:grpSpPr>
          <a:xfrm>
            <a:off x="876668" y="3466217"/>
            <a:ext cx="8080937" cy="3059127"/>
            <a:chOff x="876668" y="3425350"/>
            <a:chExt cx="8080937" cy="3059127"/>
          </a:xfrm>
        </p:grpSpPr>
        <p:cxnSp>
          <p:nvCxnSpPr>
            <p:cNvPr id="35" name="Connettore diritto 34"/>
            <p:cNvCxnSpPr/>
            <p:nvPr/>
          </p:nvCxnSpPr>
          <p:spPr>
            <a:xfrm>
              <a:off x="1038961" y="3569334"/>
              <a:ext cx="360000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Ovale 35"/>
            <p:cNvSpPr/>
            <p:nvPr/>
          </p:nvSpPr>
          <p:spPr>
            <a:xfrm>
              <a:off x="876668" y="3425350"/>
              <a:ext cx="288000" cy="288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600"/>
            </a:p>
          </p:txBody>
        </p:sp>
        <p:sp>
          <p:nvSpPr>
            <p:cNvPr id="44" name="Rettangolo 43"/>
            <p:cNvSpPr>
              <a:spLocks noChangeArrowheads="1"/>
            </p:cNvSpPr>
            <p:nvPr/>
          </p:nvSpPr>
          <p:spPr bwMode="auto">
            <a:xfrm>
              <a:off x="1403648" y="3425350"/>
              <a:ext cx="3679165" cy="1587826"/>
            </a:xfrm>
            <a:prstGeom prst="rect">
              <a:avLst/>
            </a:prstGeom>
            <a:solidFill>
              <a:srgbClr val="8DDFF9">
                <a:alpha val="4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rIns="18000"/>
            <a:lstStyle/>
            <a:p>
              <a:pPr defTabSz="194400">
                <a:buClr>
                  <a:srgbClr val="C00000"/>
                </a:buClr>
              </a:pPr>
              <a:r>
                <a:rPr lang="it-IT" altLang="it-IT" sz="1400" dirty="0">
                  <a:latin typeface="Arial Narrow" panose="020B0606020202030204" pitchFamily="34" charset="0"/>
                  <a:cs typeface="Arial" pitchFamily="34" charset="0"/>
                </a:rPr>
                <a:t>Il </a:t>
              </a:r>
              <a:r>
                <a:rPr lang="it-IT" altLang="it-IT" sz="1400" b="1" dirty="0">
                  <a:solidFill>
                    <a:schemeClr val="tx2"/>
                  </a:solidFill>
                  <a:latin typeface="Arial Narrow" panose="020B0606020202030204" pitchFamily="34" charset="0"/>
                  <a:cs typeface="Arial" pitchFamily="34" charset="0"/>
                </a:rPr>
                <a:t>participio attributivo </a:t>
              </a:r>
              <a:endParaRPr lang="it-IT" altLang="it-IT" sz="14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Arial" pitchFamily="34" charset="0"/>
              </a:endParaRPr>
            </a:p>
            <a:p>
              <a:pPr defTabSz="194400">
                <a:buClr>
                  <a:srgbClr val="C00000"/>
                </a:buClr>
              </a:pPr>
              <a:r>
                <a:rPr lang="it-IT" altLang="it-IT" sz="1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cs typeface="Arial" pitchFamily="34" charset="0"/>
                </a:rPr>
                <a:t>•	</a:t>
              </a:r>
              <a:r>
                <a:rPr lang="it-IT" altLang="it-IT" sz="1400" b="1" dirty="0">
                  <a:solidFill>
                    <a:schemeClr val="tx2"/>
                  </a:solidFill>
                  <a:latin typeface="Arial Narrow" panose="020B0606020202030204" pitchFamily="34" charset="0"/>
                  <a:cs typeface="Arial" pitchFamily="34" charset="0"/>
                </a:rPr>
                <a:t>concorda</a:t>
              </a: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 </a:t>
              </a:r>
              <a:r>
                <a:rPr lang="it-IT" altLang="it-IT" sz="1400" dirty="0">
                  <a:latin typeface="Arial Narrow" panose="020B0606020202030204" pitchFamily="34" charset="0"/>
                  <a:cs typeface="Arial" pitchFamily="34" charset="0"/>
                </a:rPr>
                <a:t>con un nome o un pronome a cui </a:t>
              </a: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è 	attribuita </a:t>
              </a:r>
              <a:r>
                <a:rPr lang="it-IT" altLang="it-IT" sz="1400" dirty="0">
                  <a:latin typeface="Arial Narrow" panose="020B0606020202030204" pitchFamily="34" charset="0"/>
                  <a:cs typeface="Arial" pitchFamily="34" charset="0"/>
                </a:rPr>
                <a:t>l’azione espressa dal </a:t>
              </a: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participio stesso</a:t>
              </a:r>
              <a:endParaRPr lang="it-IT" altLang="it-IT" sz="1400" dirty="0">
                <a:latin typeface="Arial Narrow" panose="020B0606020202030204" pitchFamily="34" charset="0"/>
                <a:cs typeface="Arial" pitchFamily="34" charset="0"/>
              </a:endParaRPr>
            </a:p>
            <a:p>
              <a:pPr defTabSz="194400">
                <a:buClr>
                  <a:srgbClr val="C00000"/>
                </a:buClr>
              </a:pPr>
              <a:r>
                <a:rPr lang="it-IT" altLang="it-IT" sz="1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cs typeface="Arial" pitchFamily="34" charset="0"/>
                </a:rPr>
                <a:t>•	</a:t>
              </a:r>
              <a:r>
                <a:rPr lang="it-IT" altLang="it-IT" sz="1400" b="1" dirty="0">
                  <a:solidFill>
                    <a:schemeClr val="tx2"/>
                  </a:solidFill>
                  <a:latin typeface="Arial Narrow" panose="020B0606020202030204" pitchFamily="34" charset="0"/>
                  <a:cs typeface="Arial" pitchFamily="34" charset="0"/>
                </a:rPr>
                <a:t>può essere tradotto</a:t>
              </a: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:</a:t>
              </a:r>
            </a:p>
            <a:p>
              <a:pPr defTabSz="194400">
                <a:buClr>
                  <a:srgbClr val="C00000"/>
                </a:buClr>
              </a:pPr>
              <a:r>
                <a:rPr lang="it-IT" altLang="it-IT" sz="14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cs typeface="Arial" pitchFamily="34" charset="0"/>
                </a:rPr>
                <a:t>	–</a:t>
              </a: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 con un participio presente o un aggettivo 			</a:t>
              </a:r>
            </a:p>
            <a:p>
              <a:pPr defTabSz="194400">
                <a:buClr>
                  <a:srgbClr val="C00000"/>
                </a:buClr>
              </a:pP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	   corrispondente</a:t>
              </a:r>
            </a:p>
            <a:p>
              <a:pPr defTabSz="194400">
                <a:buClr>
                  <a:srgbClr val="C00000"/>
                </a:buClr>
              </a:pPr>
              <a:r>
                <a:rPr lang="it-IT" altLang="it-IT" sz="14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cs typeface="Arial" pitchFamily="34" charset="0"/>
                </a:rPr>
                <a:t>	– </a:t>
              </a: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con </a:t>
              </a:r>
              <a:r>
                <a:rPr lang="it-IT" altLang="it-IT" sz="1400" dirty="0">
                  <a:latin typeface="Arial Narrow" panose="020B0606020202030204" pitchFamily="34" charset="0"/>
                  <a:cs typeface="Arial" pitchFamily="34" charset="0"/>
                </a:rPr>
                <a:t>una </a:t>
              </a: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relativa</a:t>
              </a:r>
              <a:endParaRPr lang="it-IT" altLang="it-IT" sz="1400" dirty="0">
                <a:latin typeface="Arial Narrow" panose="020B0606020202030204" pitchFamily="34" charset="0"/>
                <a:cs typeface="Arial" pitchFamily="34" charset="0"/>
              </a:endParaRPr>
            </a:p>
          </p:txBody>
        </p:sp>
        <p:sp>
          <p:nvSpPr>
            <p:cNvPr id="47" name="Rettangolo 46"/>
            <p:cNvSpPr>
              <a:spLocks noChangeArrowheads="1"/>
            </p:cNvSpPr>
            <p:nvPr/>
          </p:nvSpPr>
          <p:spPr bwMode="auto">
            <a:xfrm>
              <a:off x="5082813" y="3425350"/>
              <a:ext cx="3874792" cy="1587826"/>
            </a:xfrm>
            <a:prstGeom prst="rect">
              <a:avLst/>
            </a:prstGeom>
            <a:solidFill>
              <a:srgbClr val="8DDFF9">
                <a:alpha val="4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194400">
                <a:buClr>
                  <a:srgbClr val="C00000"/>
                </a:buClr>
              </a:pPr>
              <a:r>
                <a:rPr lang="it-IT" altLang="it-IT" sz="1400" dirty="0">
                  <a:latin typeface="Arial Narrow" panose="020B0606020202030204" pitchFamily="34" charset="0"/>
                  <a:cs typeface="Arial" pitchFamily="34" charset="0"/>
                </a:rPr>
                <a:t>Il </a:t>
              </a:r>
              <a:r>
                <a:rPr lang="it-IT" altLang="it-IT" sz="1400" b="1" dirty="0">
                  <a:solidFill>
                    <a:schemeClr val="tx2"/>
                  </a:solidFill>
                  <a:latin typeface="Arial Narrow" panose="020B0606020202030204" pitchFamily="34" charset="0"/>
                  <a:cs typeface="Arial" pitchFamily="34" charset="0"/>
                </a:rPr>
                <a:t>participio </a:t>
              </a:r>
              <a:r>
                <a:rPr lang="it-IT" altLang="it-IT" sz="1400" b="1" dirty="0" smtClean="0">
                  <a:solidFill>
                    <a:schemeClr val="tx2"/>
                  </a:solidFill>
                  <a:latin typeface="Arial Narrow" panose="020B0606020202030204" pitchFamily="34" charset="0"/>
                  <a:cs typeface="Arial" pitchFamily="34" charset="0"/>
                </a:rPr>
                <a:t>sostantivato </a:t>
              </a:r>
            </a:p>
            <a:p>
              <a:pPr defTabSz="194400">
                <a:buClr>
                  <a:srgbClr val="C00000"/>
                </a:buClr>
              </a:pPr>
              <a:r>
                <a:rPr lang="it-IT" altLang="it-IT" sz="1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cs typeface="Arial" pitchFamily="34" charset="0"/>
                </a:rPr>
                <a:t>•	</a:t>
              </a:r>
              <a:r>
                <a:rPr lang="it-IT" altLang="it-IT" sz="1400" b="1" dirty="0">
                  <a:solidFill>
                    <a:schemeClr val="tx2"/>
                  </a:solidFill>
                  <a:latin typeface="Arial Narrow" panose="020B0606020202030204" pitchFamily="34" charset="0"/>
                  <a:cs typeface="Arial" pitchFamily="34" charset="0"/>
                </a:rPr>
                <a:t>è usato </a:t>
              </a:r>
              <a:r>
                <a:rPr lang="it-IT" altLang="it-IT" sz="1400" dirty="0">
                  <a:latin typeface="Arial Narrow" panose="020B0606020202030204" pitchFamily="34" charset="0"/>
                  <a:cs typeface="Arial" pitchFamily="34" charset="0"/>
                </a:rPr>
                <a:t>senza il nome di </a:t>
              </a: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riferimento</a:t>
              </a:r>
              <a:endParaRPr lang="it-IT" altLang="it-IT" sz="1400" dirty="0">
                <a:latin typeface="Arial Narrow" panose="020B0606020202030204" pitchFamily="34" charset="0"/>
                <a:cs typeface="Arial" pitchFamily="34" charset="0"/>
              </a:endParaRPr>
            </a:p>
            <a:p>
              <a:pPr defTabSz="194400">
                <a:buClr>
                  <a:srgbClr val="C00000"/>
                </a:buClr>
              </a:pPr>
              <a:r>
                <a:rPr lang="it-IT" altLang="it-IT" sz="1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cs typeface="Arial" pitchFamily="34" charset="0"/>
                </a:rPr>
                <a:t>•	</a:t>
              </a:r>
              <a:r>
                <a:rPr lang="it-IT" altLang="it-IT" sz="1400" b="1" dirty="0">
                  <a:solidFill>
                    <a:schemeClr val="tx2"/>
                  </a:solidFill>
                  <a:latin typeface="Arial Narrow" panose="020B0606020202030204" pitchFamily="34" charset="0"/>
                  <a:cs typeface="Arial" pitchFamily="34" charset="0"/>
                </a:rPr>
                <a:t>può essere tradotto</a:t>
              </a: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: </a:t>
              </a:r>
            </a:p>
            <a:p>
              <a:pPr defTabSz="194400">
                <a:buClr>
                  <a:srgbClr val="C00000"/>
                </a:buClr>
              </a:pPr>
              <a:r>
                <a:rPr lang="it-IT" altLang="it-IT" sz="14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cs typeface="Arial" pitchFamily="34" charset="0"/>
                </a:rPr>
                <a:t>	–</a:t>
              </a: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 con un participio presente o un nome</a:t>
              </a:r>
            </a:p>
            <a:p>
              <a:pPr defTabSz="194400">
                <a:buClr>
                  <a:srgbClr val="C00000"/>
                </a:buClr>
              </a:pP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        corrispondente</a:t>
              </a:r>
            </a:p>
            <a:p>
              <a:pPr defTabSz="194400">
                <a:buClr>
                  <a:srgbClr val="C00000"/>
                </a:buClr>
              </a:pPr>
              <a:r>
                <a:rPr lang="it-IT" altLang="it-IT" sz="14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cs typeface="Arial" pitchFamily="34" charset="0"/>
                </a:rPr>
                <a:t>	– </a:t>
              </a: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con </a:t>
              </a:r>
              <a:r>
                <a:rPr lang="it-IT" altLang="it-IT" sz="1400" dirty="0">
                  <a:latin typeface="Arial Narrow" panose="020B0606020202030204" pitchFamily="34" charset="0"/>
                  <a:cs typeface="Arial" pitchFamily="34" charset="0"/>
                </a:rPr>
                <a:t>una relativa preceduta dai pronomi </a:t>
              </a:r>
              <a:endParaRPr lang="it-IT" altLang="it-IT" sz="1400" dirty="0" smtClean="0">
                <a:latin typeface="Arial Narrow" panose="020B0606020202030204" pitchFamily="34" charset="0"/>
                <a:cs typeface="Arial" pitchFamily="34" charset="0"/>
              </a:endParaRPr>
            </a:p>
            <a:p>
              <a:pPr defTabSz="194400">
                <a:buClr>
                  <a:srgbClr val="C00000"/>
                </a:buClr>
              </a:pP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        «</a:t>
              </a:r>
              <a:r>
                <a:rPr lang="it-IT" altLang="it-IT" sz="1400" dirty="0">
                  <a:latin typeface="Arial Narrow" panose="020B0606020202030204" pitchFamily="34" charset="0"/>
                  <a:cs typeface="Arial" pitchFamily="34" charset="0"/>
                </a:rPr>
                <a:t>quello/colui/ciò</a:t>
              </a: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»</a:t>
              </a:r>
              <a:endParaRPr lang="it-IT" altLang="it-IT" sz="1400" dirty="0">
                <a:latin typeface="Arial Narrow" panose="020B0606020202030204" pitchFamily="34" charset="0"/>
                <a:cs typeface="Arial" pitchFamily="34" charset="0"/>
              </a:endParaRPr>
            </a:p>
          </p:txBody>
        </p:sp>
        <p:sp>
          <p:nvSpPr>
            <p:cNvPr id="50" name="Rettangolo 49"/>
            <p:cNvSpPr>
              <a:spLocks noChangeArrowheads="1"/>
            </p:cNvSpPr>
            <p:nvPr/>
          </p:nvSpPr>
          <p:spPr bwMode="auto">
            <a:xfrm>
              <a:off x="1404041" y="5031876"/>
              <a:ext cx="7552826" cy="1452601"/>
            </a:xfrm>
            <a:prstGeom prst="rect">
              <a:avLst/>
            </a:prstGeom>
            <a:solidFill>
              <a:srgbClr val="8DDFF9">
                <a:alpha val="4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194400">
                <a:buClr>
                  <a:srgbClr val="C00000"/>
                </a:buClr>
              </a:pPr>
              <a:r>
                <a:rPr lang="it-IT" altLang="it-IT" sz="1400" dirty="0">
                  <a:latin typeface="Arial Narrow" panose="020B0606020202030204" pitchFamily="34" charset="0"/>
                  <a:cs typeface="Arial" pitchFamily="34" charset="0"/>
                </a:rPr>
                <a:t>Il </a:t>
              </a:r>
              <a:r>
                <a:rPr lang="it-IT" altLang="it-IT" sz="1400" b="1" dirty="0">
                  <a:solidFill>
                    <a:schemeClr val="tx2"/>
                  </a:solidFill>
                  <a:latin typeface="Arial Narrow" panose="020B0606020202030204" pitchFamily="34" charset="0"/>
                  <a:cs typeface="Arial" pitchFamily="34" charset="0"/>
                </a:rPr>
                <a:t>participio </a:t>
              </a:r>
              <a:r>
                <a:rPr lang="it-IT" altLang="it-IT" sz="1400" b="1" dirty="0" smtClean="0">
                  <a:solidFill>
                    <a:schemeClr val="tx2"/>
                  </a:solidFill>
                  <a:latin typeface="Arial Narrow" panose="020B0606020202030204" pitchFamily="34" charset="0"/>
                  <a:cs typeface="Arial" pitchFamily="34" charset="0"/>
                </a:rPr>
                <a:t>congiunto </a:t>
              </a:r>
            </a:p>
            <a:p>
              <a:pPr defTabSz="194400">
                <a:buClr>
                  <a:srgbClr val="C00000"/>
                </a:buClr>
              </a:pPr>
              <a:r>
                <a:rPr lang="it-IT" altLang="it-IT" sz="1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cs typeface="Arial" pitchFamily="34" charset="0"/>
                </a:rPr>
                <a:t>•	</a:t>
              </a:r>
              <a:r>
                <a:rPr lang="it-IT" altLang="it-IT" sz="1400" b="1" dirty="0">
                  <a:solidFill>
                    <a:schemeClr val="tx2"/>
                  </a:solidFill>
                  <a:latin typeface="Arial Narrow" panose="020B0606020202030204" pitchFamily="34" charset="0"/>
                  <a:cs typeface="Arial" pitchFamily="34" charset="0"/>
                </a:rPr>
                <a:t>concorda</a:t>
              </a: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 </a:t>
              </a:r>
              <a:r>
                <a:rPr lang="it-IT" altLang="it-IT" sz="1400" dirty="0">
                  <a:latin typeface="Arial Narrow" panose="020B0606020202030204" pitchFamily="34" charset="0"/>
                  <a:cs typeface="Arial" pitchFamily="34" charset="0"/>
                </a:rPr>
                <a:t>con un nome o un pronome e svolge </a:t>
              </a: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la funzione </a:t>
              </a:r>
              <a:r>
                <a:rPr lang="it-IT" altLang="it-IT" sz="1400" dirty="0">
                  <a:latin typeface="Arial Narrow" panose="020B0606020202030204" pitchFamily="34" charset="0"/>
                  <a:cs typeface="Arial" pitchFamily="34" charset="0"/>
                </a:rPr>
                <a:t>di una </a:t>
              </a:r>
              <a:r>
                <a:rPr lang="it-IT" altLang="it-IT" sz="1400" b="1" dirty="0">
                  <a:solidFill>
                    <a:schemeClr val="tx2"/>
                  </a:solidFill>
                  <a:latin typeface="Arial Narrow" panose="020B0606020202030204" pitchFamily="34" charset="0"/>
                  <a:cs typeface="Arial" pitchFamily="34" charset="0"/>
                </a:rPr>
                <a:t>subordinata</a:t>
              </a:r>
              <a:r>
                <a:rPr lang="it-IT" altLang="it-IT" sz="1400" b="1" dirty="0">
                  <a:latin typeface="Arial Narrow" panose="020B0606020202030204" pitchFamily="34" charset="0"/>
                  <a:cs typeface="Arial" pitchFamily="34" charset="0"/>
                </a:rPr>
                <a:t> </a:t>
              </a:r>
              <a:r>
                <a:rPr lang="it-IT" altLang="it-IT" sz="1400" dirty="0">
                  <a:latin typeface="Arial Narrow" panose="020B0606020202030204" pitchFamily="34" charset="0"/>
                  <a:cs typeface="Arial" pitchFamily="34" charset="0"/>
                </a:rPr>
                <a:t>che ha come soggetto il nome </a:t>
              </a: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	o </a:t>
              </a:r>
              <a:r>
                <a:rPr lang="it-IT" altLang="it-IT" sz="1400" dirty="0">
                  <a:latin typeface="Arial Narrow" panose="020B0606020202030204" pitchFamily="34" charset="0"/>
                  <a:cs typeface="Arial" pitchFamily="34" charset="0"/>
                </a:rPr>
                <a:t>il </a:t>
              </a: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pronome con </a:t>
              </a:r>
              <a:r>
                <a:rPr lang="it-IT" altLang="it-IT" sz="1400" dirty="0">
                  <a:latin typeface="Arial Narrow" panose="020B0606020202030204" pitchFamily="34" charset="0"/>
                  <a:cs typeface="Arial" pitchFamily="34" charset="0"/>
                </a:rPr>
                <a:t>cui il participio è </a:t>
              </a: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concordato</a:t>
              </a:r>
            </a:p>
            <a:p>
              <a:pPr defTabSz="194400">
                <a:buClr>
                  <a:srgbClr val="C00000"/>
                </a:buClr>
              </a:pPr>
              <a:r>
                <a:rPr lang="it-IT" altLang="it-IT" sz="1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cs typeface="Arial" pitchFamily="34" charset="0"/>
                </a:rPr>
                <a:t>•	</a:t>
              </a:r>
              <a:r>
                <a:rPr lang="it-IT" altLang="it-IT" sz="1400" b="1" dirty="0">
                  <a:solidFill>
                    <a:schemeClr val="tx2"/>
                  </a:solidFill>
                  <a:latin typeface="Arial Narrow" panose="020B0606020202030204" pitchFamily="34" charset="0"/>
                  <a:cs typeface="Arial" pitchFamily="34" charset="0"/>
                </a:rPr>
                <a:t>può essere tradotto</a:t>
              </a: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: </a:t>
              </a:r>
            </a:p>
            <a:p>
              <a:pPr defTabSz="194400">
                <a:buClr>
                  <a:srgbClr val="C00000"/>
                </a:buClr>
              </a:pPr>
              <a:r>
                <a:rPr lang="it-IT" altLang="it-IT" sz="14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cs typeface="Arial" pitchFamily="34" charset="0"/>
                </a:rPr>
                <a:t>	–</a:t>
              </a: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 </a:t>
              </a:r>
              <a:r>
                <a:rPr lang="it-IT" altLang="it-IT" sz="1400" dirty="0">
                  <a:latin typeface="Arial Narrow" panose="020B0606020202030204" pitchFamily="34" charset="0"/>
                  <a:cs typeface="Arial" pitchFamily="34" charset="0"/>
                </a:rPr>
                <a:t>se è al nominativo, con un </a:t>
              </a:r>
              <a:r>
                <a:rPr lang="it-IT" altLang="it-IT" sz="1400" b="1" dirty="0">
                  <a:solidFill>
                    <a:schemeClr val="tx2"/>
                  </a:solidFill>
                  <a:latin typeface="Arial Narrow" panose="020B0606020202030204" pitchFamily="34" charset="0"/>
                  <a:cs typeface="Arial" pitchFamily="34" charset="0"/>
                </a:rPr>
                <a:t>gerundio</a:t>
              </a:r>
              <a:r>
                <a:rPr lang="it-IT" altLang="it-IT" sz="1400" b="1" dirty="0">
                  <a:latin typeface="Arial Narrow" panose="020B0606020202030204" pitchFamily="34" charset="0"/>
                  <a:cs typeface="Arial" pitchFamily="34" charset="0"/>
                </a:rPr>
                <a:t> </a:t>
              </a:r>
              <a:r>
                <a:rPr lang="it-IT" altLang="it-IT" sz="1400" b="1" dirty="0">
                  <a:solidFill>
                    <a:schemeClr val="tx2"/>
                  </a:solidFill>
                  <a:latin typeface="Arial Narrow" panose="020B0606020202030204" pitchFamily="34" charset="0"/>
                  <a:cs typeface="Arial" pitchFamily="34" charset="0"/>
                </a:rPr>
                <a:t>presente</a:t>
              </a:r>
              <a:r>
                <a:rPr lang="it-IT" altLang="it-IT" sz="1400" b="1" dirty="0">
                  <a:latin typeface="Arial Narrow" panose="020B0606020202030204" pitchFamily="34" charset="0"/>
                  <a:cs typeface="Arial" pitchFamily="34" charset="0"/>
                </a:rPr>
                <a:t> </a:t>
              </a:r>
              <a:r>
                <a:rPr lang="it-IT" altLang="it-IT" sz="1400" b="1" dirty="0">
                  <a:solidFill>
                    <a:schemeClr val="tx2"/>
                  </a:solidFill>
                  <a:latin typeface="Arial Narrow" panose="020B0606020202030204" pitchFamily="34" charset="0"/>
                  <a:cs typeface="Arial" pitchFamily="34" charset="0"/>
                </a:rPr>
                <a:t>attivo</a:t>
              </a:r>
            </a:p>
            <a:p>
              <a:pPr defTabSz="194400">
                <a:buClr>
                  <a:srgbClr val="C00000"/>
                </a:buClr>
              </a:pPr>
              <a:r>
                <a:rPr lang="it-IT" altLang="it-IT" sz="14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cs typeface="Arial" pitchFamily="34" charset="0"/>
                </a:rPr>
                <a:t>	– </a:t>
              </a:r>
              <a:r>
                <a:rPr lang="it-IT" altLang="it-IT" sz="1400" dirty="0">
                  <a:latin typeface="Arial Narrow" panose="020B0606020202030204" pitchFamily="34" charset="0"/>
                  <a:cs typeface="Arial" pitchFamily="34" charset="0"/>
                </a:rPr>
                <a:t>con una subordinata </a:t>
              </a:r>
              <a:r>
                <a:rPr lang="it-IT" altLang="it-IT" sz="1400" b="1" dirty="0">
                  <a:solidFill>
                    <a:schemeClr val="tx2"/>
                  </a:solidFill>
                  <a:latin typeface="Arial Narrow" panose="020B0606020202030204" pitchFamily="34" charset="0"/>
                  <a:cs typeface="Arial" pitchFamily="34" charset="0"/>
                </a:rPr>
                <a:t>temporale</a:t>
              </a: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, </a:t>
              </a:r>
              <a:r>
                <a:rPr lang="it-IT" altLang="it-IT" sz="1400" b="1" dirty="0">
                  <a:solidFill>
                    <a:schemeClr val="tx2"/>
                  </a:solidFill>
                  <a:latin typeface="Arial Narrow" panose="020B0606020202030204" pitchFamily="34" charset="0"/>
                  <a:cs typeface="Arial" pitchFamily="34" charset="0"/>
                </a:rPr>
                <a:t>causale</a:t>
              </a: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, </a:t>
              </a:r>
              <a:r>
                <a:rPr lang="it-IT" altLang="it-IT" sz="1400" b="1" dirty="0">
                  <a:solidFill>
                    <a:schemeClr val="tx2"/>
                  </a:solidFill>
                  <a:latin typeface="Arial Narrow" panose="020B0606020202030204" pitchFamily="34" charset="0"/>
                  <a:cs typeface="Arial" pitchFamily="34" charset="0"/>
                </a:rPr>
                <a:t>concessiva</a:t>
              </a: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 </a:t>
              </a:r>
              <a:r>
                <a:rPr lang="it-IT" altLang="it-IT" sz="1400" dirty="0">
                  <a:latin typeface="Arial Narrow" panose="020B0606020202030204" pitchFamily="34" charset="0"/>
                  <a:cs typeface="Arial" pitchFamily="34" charset="0"/>
                </a:rPr>
                <a:t>o </a:t>
              </a:r>
              <a:r>
                <a:rPr lang="it-IT" altLang="it-IT" sz="1400" b="1" dirty="0">
                  <a:solidFill>
                    <a:schemeClr val="tx2"/>
                  </a:solidFill>
                  <a:latin typeface="Arial Narrow" panose="020B0606020202030204" pitchFamily="34" charset="0"/>
                  <a:cs typeface="Arial" pitchFamily="34" charset="0"/>
                </a:rPr>
                <a:t>ipotetica</a:t>
              </a:r>
            </a:p>
          </p:txBody>
        </p:sp>
        <p:cxnSp>
          <p:nvCxnSpPr>
            <p:cNvPr id="3" name="Connettore diritto 2"/>
            <p:cNvCxnSpPr/>
            <p:nvPr/>
          </p:nvCxnSpPr>
          <p:spPr>
            <a:xfrm>
              <a:off x="5095513" y="3425632"/>
              <a:ext cx="0" cy="158443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Freccia a destra 9"/>
          <p:cNvSpPr/>
          <p:nvPr/>
        </p:nvSpPr>
        <p:spPr>
          <a:xfrm>
            <a:off x="2483768" y="2710524"/>
            <a:ext cx="288032" cy="10800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1" name="Freccia a destra 50"/>
          <p:cNvSpPr/>
          <p:nvPr/>
        </p:nvSpPr>
        <p:spPr>
          <a:xfrm>
            <a:off x="2483768" y="2976514"/>
            <a:ext cx="288032" cy="10800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3773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016000" y="1484782"/>
            <a:ext cx="8043862" cy="4968553"/>
          </a:xfrm>
          <a:prstGeom prst="rect">
            <a:avLst/>
          </a:prstGeom>
          <a:solidFill>
            <a:srgbClr val="E9EF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 dirty="0">
              <a:latin typeface="Arial Narrow" panose="020B0606020202030204" pitchFamily="34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049029" y="1489928"/>
            <a:ext cx="7267387" cy="399230"/>
          </a:xfrm>
          <a:prstGeom prst="rect">
            <a:avLst/>
          </a:prstGeom>
          <a:solidFill>
            <a:srgbClr val="E9EF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declina </a:t>
            </a:r>
            <a:r>
              <a:rPr lang="it-IT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 un aggettivo</a:t>
            </a: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della 2a classe a una sola </a:t>
            </a:r>
            <a:r>
              <a:rPr lang="it-IT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terminazione.</a:t>
            </a:r>
            <a:endParaRPr lang="it-IT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047751" y="481013"/>
            <a:ext cx="8012112" cy="6398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it-IT" altLang="it-IT" b="1" dirty="0">
                <a:latin typeface="+mj-lt"/>
                <a:ea typeface="Bradley Hand"/>
                <a:cs typeface="Bradley Hand"/>
              </a:rPr>
              <a:t>Il participio </a:t>
            </a:r>
            <a:r>
              <a:rPr lang="it-IT" altLang="it-IT" b="1" dirty="0" smtClean="0">
                <a:latin typeface="+mj-lt"/>
                <a:ea typeface="Bradley Hand"/>
                <a:cs typeface="Bradley Hand"/>
              </a:rPr>
              <a:t>presente</a:t>
            </a:r>
            <a:endParaRPr lang="it-IT" altLang="it-IT" b="1" i="1" dirty="0">
              <a:latin typeface="+mj-lt"/>
              <a:ea typeface="Bradley Hand"/>
              <a:cs typeface="Bradley Hand"/>
            </a:endParaRPr>
          </a:p>
        </p:txBody>
      </p:sp>
      <p:sp>
        <p:nvSpPr>
          <p:cNvPr id="6" name="CasellaDiTesto 11"/>
          <p:cNvSpPr txBox="1">
            <a:spLocks noChangeArrowheads="1"/>
          </p:cNvSpPr>
          <p:nvPr/>
        </p:nvSpPr>
        <p:spPr bwMode="auto">
          <a:xfrm>
            <a:off x="414337" y="257175"/>
            <a:ext cx="86455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1200" b="1" dirty="0">
                <a:solidFill>
                  <a:srgbClr val="161645"/>
                </a:solidFill>
              </a:rPr>
              <a:t>I </a:t>
            </a:r>
            <a:r>
              <a:rPr lang="it-IT" altLang="it-IT" sz="1200" b="1" i="1" dirty="0">
                <a:solidFill>
                  <a:srgbClr val="161645"/>
                </a:solidFill>
              </a:rPr>
              <a:t>CASTRA</a:t>
            </a:r>
            <a:r>
              <a:rPr lang="it-IT" altLang="it-IT" sz="1200" b="1" dirty="0">
                <a:solidFill>
                  <a:srgbClr val="161645"/>
                </a:solidFill>
              </a:rPr>
              <a:t> </a:t>
            </a:r>
            <a:r>
              <a:rPr lang="it-IT" altLang="it-IT" sz="1200" dirty="0">
                <a:solidFill>
                  <a:srgbClr val="161645"/>
                </a:solidFill>
              </a:rPr>
              <a:t>– Lezione 41 • Il participio presente • Il participio perfetto</a:t>
            </a:r>
            <a:endParaRPr lang="it-IT" altLang="it-IT" sz="1200" i="1" dirty="0">
              <a:solidFill>
                <a:srgbClr val="161645"/>
              </a:solidFill>
            </a:endParaRPr>
          </a:p>
        </p:txBody>
      </p:sp>
      <p:sp>
        <p:nvSpPr>
          <p:cNvPr id="7" name="Rettangolo 1"/>
          <p:cNvSpPr>
            <a:spLocks noChangeArrowheads="1"/>
          </p:cNvSpPr>
          <p:nvPr/>
        </p:nvSpPr>
        <p:spPr bwMode="auto">
          <a:xfrm>
            <a:off x="490538" y="635000"/>
            <a:ext cx="525462" cy="5683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altLang="it-IT" b="1" dirty="0" smtClean="0">
                <a:solidFill>
                  <a:schemeClr val="bg1"/>
                </a:solidFill>
              </a:rPr>
              <a:t> </a:t>
            </a:r>
            <a:endParaRPr lang="it-IT" altLang="it-IT" sz="2800" b="1" dirty="0" smtClean="0">
              <a:solidFill>
                <a:schemeClr val="bg1"/>
              </a:solidFill>
              <a:latin typeface="Arial" panose="020B0604020202020204" pitchFamily="34" charset="0"/>
              <a:ea typeface="Bradley Hand" charset="0"/>
              <a:cs typeface="Arial" panose="020B0604020202020204" pitchFamily="34" charset="0"/>
            </a:endParaRPr>
          </a:p>
        </p:txBody>
      </p:sp>
      <p:cxnSp>
        <p:nvCxnSpPr>
          <p:cNvPr id="8" name="Connettore 1 7"/>
          <p:cNvCxnSpPr/>
          <p:nvPr/>
        </p:nvCxnSpPr>
        <p:spPr bwMode="auto">
          <a:xfrm>
            <a:off x="74613" y="635000"/>
            <a:ext cx="8985250" cy="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" name="Connettore diritto 12"/>
          <p:cNvCxnSpPr/>
          <p:nvPr/>
        </p:nvCxnSpPr>
        <p:spPr>
          <a:xfrm>
            <a:off x="1016000" y="1484785"/>
            <a:ext cx="0" cy="4968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998359"/>
              </p:ext>
            </p:extLst>
          </p:nvPr>
        </p:nvGraphicFramePr>
        <p:xfrm>
          <a:off x="1033178" y="3280418"/>
          <a:ext cx="7767972" cy="1181679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2589055">
                  <a:extLst>
                    <a:ext uri="{9D8B030D-6E8A-4147-A177-3AD203B41FA5}">
                      <a16:colId xmlns:a16="http://schemas.microsoft.com/office/drawing/2014/main" xmlns="" val="4234242441"/>
                    </a:ext>
                  </a:extLst>
                </a:gridCol>
                <a:gridCol w="2589055">
                  <a:extLst>
                    <a:ext uri="{9D8B030D-6E8A-4147-A177-3AD203B41FA5}">
                      <a16:colId xmlns:a16="http://schemas.microsoft.com/office/drawing/2014/main" xmlns="" val="2960877318"/>
                    </a:ext>
                  </a:extLst>
                </a:gridCol>
                <a:gridCol w="2589862">
                  <a:extLst>
                    <a:ext uri="{9D8B030D-6E8A-4147-A177-3AD203B41FA5}">
                      <a16:colId xmlns:a16="http://schemas.microsoft.com/office/drawing/2014/main" xmlns="" val="2185222605"/>
                    </a:ext>
                  </a:extLst>
                </a:gridCol>
              </a:tblGrid>
              <a:tr h="420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Prima coniugazione 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Seconda </a:t>
                      </a: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coniugazione 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Terza coniugazione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45361813"/>
                  </a:ext>
                </a:extLst>
              </a:tr>
              <a:tr h="7566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 err="1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amans</a:t>
                      </a:r>
                      <a:r>
                        <a:rPr lang="it-IT" sz="1400" b="0" i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-</a:t>
                      </a:r>
                      <a:r>
                        <a:rPr lang="it-IT" sz="1400" b="0" i="1" dirty="0" err="1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ant-is</a:t>
                      </a:r>
                      <a:endParaRPr lang="it-IT" sz="1400" b="0" i="1" dirty="0" smtClean="0"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che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ama 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/ che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amava/ 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amando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videns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, 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ent-is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it-IT" sz="1400" b="0" i="1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che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vede 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/ che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vedeva 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/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vedendo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legens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, 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ent-is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it-IT" sz="1400" b="0" i="1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che legge / che leggeva / leggendo»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19261060"/>
                  </a:ext>
                </a:extLst>
              </a:tr>
            </a:tbl>
          </a:graphicData>
        </a:graphic>
      </p:graphicFrame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202137"/>
              </p:ext>
            </p:extLst>
          </p:nvPr>
        </p:nvGraphicFramePr>
        <p:xfrm>
          <a:off x="1033180" y="4464030"/>
          <a:ext cx="5180492" cy="1121125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2594923">
                  <a:extLst>
                    <a:ext uri="{9D8B030D-6E8A-4147-A177-3AD203B41FA5}">
                      <a16:colId xmlns:a16="http://schemas.microsoft.com/office/drawing/2014/main" xmlns="" val="2138445438"/>
                    </a:ext>
                  </a:extLst>
                </a:gridCol>
                <a:gridCol w="2585569">
                  <a:extLst>
                    <a:ext uri="{9D8B030D-6E8A-4147-A177-3AD203B41FA5}">
                      <a16:colId xmlns:a16="http://schemas.microsoft.com/office/drawing/2014/main" xmlns="" val="1055779207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Quarta </a:t>
                      </a: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coniugazione 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Verbi in </a:t>
                      </a:r>
                      <a:r>
                        <a:rPr lang="it-IT" sz="14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-io</a:t>
                      </a:r>
                      <a:endParaRPr lang="it-IT" sz="140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162587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audiens</a:t>
                      </a:r>
                      <a:r>
                        <a:rPr lang="it-IT" sz="1400" b="0" i="1" kern="12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-</a:t>
                      </a:r>
                      <a:r>
                        <a:rPr lang="it-IT" sz="1400" b="0" i="1" kern="1200" dirty="0" err="1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ient-is</a:t>
                      </a:r>
                      <a:r>
                        <a:rPr lang="it-IT" sz="1400" b="0" i="1" kern="12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it-IT" sz="1400" b="0" i="1" kern="1200" dirty="0" smtClean="0"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che ode / che udiva / </a:t>
                      </a:r>
                      <a:endParaRPr lang="it-IT" sz="1400" b="0" dirty="0" smtClean="0"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udendo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capiens</a:t>
                      </a:r>
                      <a:r>
                        <a:rPr lang="it-IT" sz="1400" b="0" i="1" kern="12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-</a:t>
                      </a:r>
                      <a:r>
                        <a:rPr lang="it-IT" sz="1400" b="0" i="1" kern="1200" dirty="0" err="1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ient-is</a:t>
                      </a:r>
                      <a:r>
                        <a:rPr lang="it-IT" sz="1400" b="0" i="1" kern="12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it-IT" sz="1400" b="0" i="1" kern="1200" dirty="0" smtClean="0"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che prende / che prendeva / prendendo»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41236714"/>
                  </a:ext>
                </a:extLst>
              </a:tr>
            </a:tbl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2555776" y="19168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grpSp>
        <p:nvGrpSpPr>
          <p:cNvPr id="15" name="Gruppo 14"/>
          <p:cNvGrpSpPr/>
          <p:nvPr/>
        </p:nvGrpSpPr>
        <p:grpSpPr>
          <a:xfrm>
            <a:off x="1042193" y="1928024"/>
            <a:ext cx="7801707" cy="4420122"/>
            <a:chOff x="1028579" y="3558702"/>
            <a:chExt cx="7801707" cy="4420122"/>
          </a:xfrm>
        </p:grpSpPr>
        <p:sp>
          <p:nvSpPr>
            <p:cNvPr id="16" name="Rettangolo 20"/>
            <p:cNvSpPr>
              <a:spLocks noChangeArrowheads="1"/>
            </p:cNvSpPr>
            <p:nvPr/>
          </p:nvSpPr>
          <p:spPr bwMode="auto">
            <a:xfrm>
              <a:off x="1028579" y="3895998"/>
              <a:ext cx="1311174" cy="356400"/>
            </a:xfrm>
            <a:prstGeom prst="rect">
              <a:avLst/>
            </a:prstGeom>
            <a:solidFill>
              <a:srgbClr val="D2DEEE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r>
                <a:rPr lang="it-IT" altLang="it-IT" sz="1600" dirty="0" smtClean="0">
                  <a:latin typeface="Arial" pitchFamily="34" charset="0"/>
                  <a:cs typeface="Arial" pitchFamily="34" charset="0"/>
                </a:rPr>
                <a:t>Si forma dal</a:t>
              </a:r>
              <a:endParaRPr lang="it-IT" altLang="it-IT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7" name="Gruppo 16"/>
            <p:cNvGrpSpPr/>
            <p:nvPr/>
          </p:nvGrpSpPr>
          <p:grpSpPr>
            <a:xfrm>
              <a:off x="1028579" y="3558702"/>
              <a:ext cx="7801707" cy="4420122"/>
              <a:chOff x="946757" y="3573016"/>
              <a:chExt cx="7801707" cy="4420122"/>
            </a:xfrm>
          </p:grpSpPr>
          <p:sp>
            <p:nvSpPr>
              <p:cNvPr id="19" name="Rettangolo 20"/>
              <p:cNvSpPr>
                <a:spLocks noChangeArrowheads="1"/>
              </p:cNvSpPr>
              <p:nvPr/>
            </p:nvSpPr>
            <p:spPr bwMode="auto">
              <a:xfrm>
                <a:off x="2875067" y="3748799"/>
                <a:ext cx="1335326" cy="644337"/>
              </a:xfrm>
              <a:prstGeom prst="roundRect">
                <a:avLst/>
              </a:prstGeom>
              <a:solidFill>
                <a:srgbClr val="D0D8E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it-IT" altLang="it-IT" sz="14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Tema del presente</a:t>
                </a:r>
              </a:p>
            </p:txBody>
          </p:sp>
          <p:sp>
            <p:nvSpPr>
              <p:cNvPr id="20" name="Rettangolo 20"/>
              <p:cNvSpPr>
                <a:spLocks noChangeArrowheads="1"/>
              </p:cNvSpPr>
              <p:nvPr/>
            </p:nvSpPr>
            <p:spPr bwMode="auto">
              <a:xfrm>
                <a:off x="4968147" y="3748527"/>
                <a:ext cx="1103831" cy="644337"/>
              </a:xfrm>
              <a:prstGeom prst="roundRect">
                <a:avLst/>
              </a:prstGeom>
              <a:solidFill>
                <a:srgbClr val="D0D8E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lnSpc>
                    <a:spcPct val="110000"/>
                  </a:lnSpc>
                </a:pPr>
                <a:r>
                  <a:rPr lang="it-IT" altLang="it-IT" sz="14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Suffisso 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it-IT" altLang="it-IT" sz="1400" b="1" i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-nt-</a:t>
                </a:r>
                <a:endParaRPr lang="it-IT" altLang="it-IT" sz="1400" b="1" dirty="0" smtClean="0">
                  <a:solidFill>
                    <a:srgbClr val="C00000"/>
                  </a:solidFill>
                  <a:latin typeface="Arial Narrow" panose="020B0606020202030204" pitchFamily="34" charset="0"/>
                  <a:cs typeface="Arial" pitchFamily="34" charset="0"/>
                </a:endParaRPr>
              </a:p>
            </p:txBody>
          </p:sp>
          <p:sp>
            <p:nvSpPr>
              <p:cNvPr id="21" name="Rettangolo 20"/>
              <p:cNvSpPr>
                <a:spLocks noChangeArrowheads="1"/>
              </p:cNvSpPr>
              <p:nvPr/>
            </p:nvSpPr>
            <p:spPr bwMode="auto">
              <a:xfrm>
                <a:off x="6758594" y="3748527"/>
                <a:ext cx="1989870" cy="644337"/>
              </a:xfrm>
              <a:prstGeom prst="roundRect">
                <a:avLst/>
              </a:prstGeom>
              <a:solidFill>
                <a:srgbClr val="D0D8E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it-IT" altLang="it-IT" sz="14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Desinenze della </a:t>
                </a:r>
              </a:p>
              <a:p>
                <a:pPr algn="ctr"/>
                <a:r>
                  <a:rPr lang="it-IT" altLang="it-IT" sz="14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3a </a:t>
                </a:r>
                <a:r>
                  <a:rPr lang="it-IT" altLang="it-IT" sz="1400" b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declinazione</a:t>
                </a:r>
                <a:endParaRPr lang="it-IT" altLang="it-IT" sz="1400" b="1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" name="Rettangolo 21"/>
              <p:cNvSpPr/>
              <p:nvPr/>
            </p:nvSpPr>
            <p:spPr>
              <a:xfrm>
                <a:off x="4320075" y="3574598"/>
                <a:ext cx="529312" cy="92333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it-IT" sz="5400" b="1" dirty="0" smtClean="0">
                    <a:ln w="12700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</a:ln>
                    <a:pattFill prst="dkUpDiag">
                      <a:fgClr>
                        <a:schemeClr val="tx2"/>
                      </a:fgClr>
                      <a:bgClr>
                        <a:schemeClr val="tx2">
                          <a:lumMod val="20000"/>
                          <a:lumOff val="80000"/>
                        </a:schemeClr>
                      </a:bgClr>
                    </a:pattFill>
                    <a:effectLst>
                      <a:outerShdw dist="38100" dir="2640000" algn="bl" rotWithShape="0">
                        <a:schemeClr val="tx2">
                          <a:lumMod val="75000"/>
                        </a:schemeClr>
                      </a:outerShdw>
                    </a:effectLst>
                  </a:rPr>
                  <a:t>+</a:t>
                </a:r>
                <a:endParaRPr lang="it-IT" sz="5400" b="1" dirty="0">
                  <a:ln w="12700">
                    <a:solidFill>
                      <a:schemeClr val="tx2">
                        <a:lumMod val="75000"/>
                      </a:schemeClr>
                    </a:solidFill>
                    <a:prstDash val="solid"/>
                  </a:ln>
                  <a:pattFill prst="dkUpDiag">
                    <a:fgClr>
                      <a:schemeClr val="tx2"/>
                    </a:fgClr>
                    <a:bgClr>
                      <a:schemeClr val="tx2">
                        <a:lumMod val="20000"/>
                        <a:lumOff val="80000"/>
                      </a:schemeClr>
                    </a:bgClr>
                  </a:pattFill>
                  <a:effectLst>
                    <a:outerShdw dist="38100" dir="2640000" algn="bl" rotWithShape="0">
                      <a:schemeClr val="tx2">
                        <a:lumMod val="75000"/>
                      </a:schemeClr>
                    </a:outerShdw>
                  </a:effectLst>
                </a:endParaRPr>
              </a:p>
            </p:txBody>
          </p:sp>
          <p:sp>
            <p:nvSpPr>
              <p:cNvPr id="23" name="Rettangolo 22"/>
              <p:cNvSpPr/>
              <p:nvPr/>
            </p:nvSpPr>
            <p:spPr>
              <a:xfrm>
                <a:off x="6181660" y="3573016"/>
                <a:ext cx="529312" cy="92333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it-IT" sz="5400" b="1" dirty="0" smtClean="0">
                    <a:ln w="12700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</a:ln>
                    <a:pattFill prst="dkUpDiag">
                      <a:fgClr>
                        <a:schemeClr val="tx2"/>
                      </a:fgClr>
                      <a:bgClr>
                        <a:schemeClr val="tx2">
                          <a:lumMod val="20000"/>
                          <a:lumOff val="80000"/>
                        </a:schemeClr>
                      </a:bgClr>
                    </a:pattFill>
                    <a:effectLst>
                      <a:outerShdw dist="38100" dir="2640000" algn="bl" rotWithShape="0">
                        <a:schemeClr val="tx2">
                          <a:lumMod val="75000"/>
                        </a:schemeClr>
                      </a:outerShdw>
                    </a:effectLst>
                  </a:rPr>
                  <a:t>+</a:t>
                </a:r>
                <a:endParaRPr lang="it-IT" sz="5400" b="1" dirty="0">
                  <a:ln w="12700">
                    <a:solidFill>
                      <a:schemeClr val="tx2">
                        <a:lumMod val="75000"/>
                      </a:schemeClr>
                    </a:solidFill>
                    <a:prstDash val="solid"/>
                  </a:ln>
                  <a:pattFill prst="dkUpDiag">
                    <a:fgClr>
                      <a:schemeClr val="tx2"/>
                    </a:fgClr>
                    <a:bgClr>
                      <a:schemeClr val="tx2">
                        <a:lumMod val="20000"/>
                        <a:lumOff val="80000"/>
                      </a:schemeClr>
                    </a:bgClr>
                  </a:pattFill>
                  <a:effectLst>
                    <a:outerShdw dist="38100" dir="2640000" algn="bl" rotWithShape="0">
                      <a:schemeClr val="tx2">
                        <a:lumMod val="75000"/>
                      </a:schemeClr>
                    </a:outerShdw>
                  </a:effectLst>
                </a:endParaRPr>
              </a:p>
            </p:txBody>
          </p:sp>
          <p:sp>
            <p:nvSpPr>
              <p:cNvPr id="24" name="Rettangolo 20"/>
              <p:cNvSpPr>
                <a:spLocks noChangeArrowheads="1"/>
              </p:cNvSpPr>
              <p:nvPr/>
            </p:nvSpPr>
            <p:spPr bwMode="auto">
              <a:xfrm>
                <a:off x="946757" y="7450917"/>
                <a:ext cx="3617674" cy="535497"/>
              </a:xfrm>
              <a:prstGeom prst="roundRect">
                <a:avLst>
                  <a:gd name="adj" fmla="val 7511"/>
                </a:avLst>
              </a:prstGeom>
              <a:solidFill>
                <a:srgbClr val="D0D8E8"/>
              </a:solidFill>
              <a:ln w="19050">
                <a:noFill/>
                <a:miter lim="800000"/>
                <a:headEnd/>
                <a:tailEnd/>
              </a:ln>
            </p:spPr>
            <p:txBody>
              <a:bodyPr lIns="36000" rIns="18000"/>
              <a:lstStyle/>
              <a:p>
                <a:r>
                  <a:rPr lang="it-IT" sz="1400" b="1" i="1" dirty="0" err="1">
                    <a:solidFill>
                      <a:srgbClr val="C00000"/>
                    </a:solidFill>
                    <a:latin typeface="Arial Narrow" panose="020B0606020202030204" pitchFamily="34" charset="0"/>
                  </a:rPr>
                  <a:t>Petenti</a:t>
                </a:r>
                <a:r>
                  <a:rPr lang="it-IT" sz="1400" i="1" dirty="0">
                    <a:latin typeface="Arial Narrow" panose="020B0606020202030204" pitchFamily="34" charset="0"/>
                  </a:rPr>
                  <a:t> </a:t>
                </a:r>
                <a:r>
                  <a:rPr lang="it-IT" sz="1400" i="1" dirty="0" err="1">
                    <a:latin typeface="Arial Narrow" panose="020B0606020202030204" pitchFamily="34" charset="0"/>
                  </a:rPr>
                  <a:t>auxilium</a:t>
                </a:r>
                <a:r>
                  <a:rPr lang="it-IT" sz="1400" b="1" i="1" dirty="0">
                    <a:latin typeface="Arial Narrow" panose="020B0606020202030204" pitchFamily="34" charset="0"/>
                  </a:rPr>
                  <a:t> </a:t>
                </a:r>
                <a:r>
                  <a:rPr lang="it-IT" sz="1400" i="1" dirty="0" err="1" smtClean="0">
                    <a:latin typeface="Arial Narrow" panose="020B0606020202030204" pitchFamily="34" charset="0"/>
                  </a:rPr>
                  <a:t>responderunt</a:t>
                </a:r>
                <a:r>
                  <a:rPr lang="it-IT" sz="1400" i="1" dirty="0" smtClean="0">
                    <a:latin typeface="Arial Narrow" panose="020B0606020202030204" pitchFamily="34" charset="0"/>
                  </a:rPr>
                  <a:t>. </a:t>
                </a:r>
              </a:p>
              <a:p>
                <a:r>
                  <a:rPr lang="it-IT" sz="1400" dirty="0" smtClean="0">
                    <a:latin typeface="Arial Narrow" panose="020B0606020202030204" pitchFamily="34" charset="0"/>
                  </a:rPr>
                  <a:t>«</a:t>
                </a:r>
                <a:r>
                  <a:rPr lang="it-IT" sz="1400" dirty="0">
                    <a:latin typeface="Arial Narrow" panose="020B0606020202030204" pitchFamily="34" charset="0"/>
                  </a:rPr>
                  <a:t>Risposero </a:t>
                </a:r>
                <a:r>
                  <a:rPr lang="it-IT" sz="1400" b="1" dirty="0">
                    <a:solidFill>
                      <a:srgbClr val="C00000"/>
                    </a:solidFill>
                    <a:latin typeface="Arial Narrow" panose="020B0606020202030204" pitchFamily="34" charset="0"/>
                  </a:rPr>
                  <a:t>a colui che chiedeva </a:t>
                </a:r>
                <a:r>
                  <a:rPr lang="it-IT" sz="1400" b="1" dirty="0" smtClean="0">
                    <a:solidFill>
                      <a:srgbClr val="C00000"/>
                    </a:solidFill>
                    <a:latin typeface="Arial Narrow" panose="020B0606020202030204" pitchFamily="34" charset="0"/>
                  </a:rPr>
                  <a:t>aiuto</a:t>
                </a:r>
                <a:r>
                  <a:rPr lang="it-IT" sz="1400" dirty="0" smtClean="0">
                    <a:latin typeface="Arial Narrow" panose="020B0606020202030204" pitchFamily="34" charset="0"/>
                  </a:rPr>
                  <a:t>.»</a:t>
                </a:r>
                <a:endParaRPr lang="it-IT" altLang="it-IT" sz="1400" dirty="0" smtClean="0">
                  <a:latin typeface="Arial Narrow" panose="020B0606020202030204" pitchFamily="34" charset="0"/>
                  <a:cs typeface="Arial" pitchFamily="34" charset="0"/>
                </a:endParaRPr>
              </a:p>
            </p:txBody>
          </p:sp>
          <p:sp>
            <p:nvSpPr>
              <p:cNvPr id="25" name="Rettangolo 20"/>
              <p:cNvSpPr>
                <a:spLocks noChangeArrowheads="1"/>
              </p:cNvSpPr>
              <p:nvPr/>
            </p:nvSpPr>
            <p:spPr bwMode="auto">
              <a:xfrm>
                <a:off x="4780395" y="7457641"/>
                <a:ext cx="3925319" cy="535497"/>
              </a:xfrm>
              <a:prstGeom prst="roundRect">
                <a:avLst>
                  <a:gd name="adj" fmla="val 7511"/>
                </a:avLst>
              </a:prstGeom>
              <a:solidFill>
                <a:srgbClr val="D0D8E8"/>
              </a:solidFill>
              <a:ln w="19050">
                <a:noFill/>
                <a:miter lim="800000"/>
                <a:headEnd/>
                <a:tailEnd/>
              </a:ln>
            </p:spPr>
            <p:txBody>
              <a:bodyPr lIns="36000" rIns="18000"/>
              <a:lstStyle/>
              <a:p>
                <a:pPr>
                  <a:spcBef>
                    <a:spcPts val="1200"/>
                  </a:spcBef>
                </a:pPr>
                <a:r>
                  <a:rPr lang="it-IT" sz="1400" b="1" i="1" dirty="0" err="1" smtClean="0">
                    <a:solidFill>
                      <a:srgbClr val="C00000"/>
                    </a:solidFill>
                    <a:latin typeface="Arial Narrow" panose="020B0606020202030204" pitchFamily="34" charset="0"/>
                  </a:rPr>
                  <a:t>Petens</a:t>
                </a:r>
                <a:r>
                  <a:rPr lang="it-IT" sz="1400" i="1" dirty="0" smtClean="0">
                    <a:latin typeface="Arial Narrow" panose="020B0606020202030204" pitchFamily="34" charset="0"/>
                  </a:rPr>
                  <a:t> </a:t>
                </a:r>
                <a:r>
                  <a:rPr lang="it-IT" sz="1400" i="1" dirty="0" err="1">
                    <a:latin typeface="Arial Narrow" panose="020B0606020202030204" pitchFamily="34" charset="0"/>
                  </a:rPr>
                  <a:t>auxilium</a:t>
                </a:r>
                <a:r>
                  <a:rPr lang="it-IT" sz="1400" b="1" i="1" dirty="0">
                    <a:latin typeface="Arial Narrow" panose="020B0606020202030204" pitchFamily="34" charset="0"/>
                  </a:rPr>
                  <a:t> </a:t>
                </a:r>
                <a:r>
                  <a:rPr lang="it-IT" sz="1400" i="1" dirty="0">
                    <a:latin typeface="Arial Narrow" panose="020B0606020202030204" pitchFamily="34" charset="0"/>
                  </a:rPr>
                  <a:t>se </a:t>
                </a:r>
                <a:r>
                  <a:rPr lang="it-IT" sz="1400" i="1" dirty="0" err="1" smtClean="0">
                    <a:latin typeface="Arial Narrow" panose="020B0606020202030204" pitchFamily="34" charset="0"/>
                  </a:rPr>
                  <a:t>servavit</a:t>
                </a:r>
                <a:r>
                  <a:rPr lang="it-IT" sz="1400" i="1" dirty="0" smtClean="0">
                    <a:latin typeface="Arial Narrow" panose="020B0606020202030204" pitchFamily="34" charset="0"/>
                  </a:rPr>
                  <a:t>. </a:t>
                </a:r>
              </a:p>
              <a:p>
                <a:r>
                  <a:rPr lang="it-IT" sz="1400" dirty="0" smtClean="0">
                    <a:latin typeface="Arial Narrow" panose="020B0606020202030204" pitchFamily="34" charset="0"/>
                  </a:rPr>
                  <a:t>«</a:t>
                </a:r>
                <a:r>
                  <a:rPr lang="it-IT" sz="1400" b="1" dirty="0">
                    <a:solidFill>
                      <a:srgbClr val="C00000"/>
                    </a:solidFill>
                    <a:latin typeface="Arial Narrow" panose="020B0606020202030204" pitchFamily="34" charset="0"/>
                  </a:rPr>
                  <a:t>Chiedendo</a:t>
                </a:r>
                <a:r>
                  <a:rPr lang="it-IT" sz="1400" dirty="0">
                    <a:latin typeface="Arial Narrow" panose="020B0606020202030204" pitchFamily="34" charset="0"/>
                  </a:rPr>
                  <a:t> aiuto si </a:t>
                </a:r>
                <a:r>
                  <a:rPr lang="it-IT" sz="1400" dirty="0" smtClean="0">
                    <a:latin typeface="Arial Narrow" panose="020B0606020202030204" pitchFamily="34" charset="0"/>
                  </a:rPr>
                  <a:t>salvò.»</a:t>
                </a:r>
                <a:endParaRPr lang="it-IT" altLang="it-IT" sz="1400" dirty="0" smtClean="0">
                  <a:latin typeface="Arial Narrow" panose="020B0606020202030204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8" name="Freccia a destra 17"/>
            <p:cNvSpPr/>
            <p:nvPr/>
          </p:nvSpPr>
          <p:spPr>
            <a:xfrm>
              <a:off x="2347373" y="3718972"/>
              <a:ext cx="360039" cy="712800"/>
            </a:xfrm>
            <a:prstGeom prst="rightArrow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6339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ttangolo 20"/>
          <p:cNvSpPr>
            <a:spLocks noChangeArrowheads="1"/>
          </p:cNvSpPr>
          <p:nvPr/>
        </p:nvSpPr>
        <p:spPr bwMode="auto">
          <a:xfrm>
            <a:off x="1022346" y="2542757"/>
            <a:ext cx="7942141" cy="886243"/>
          </a:xfrm>
          <a:prstGeom prst="rect">
            <a:avLst/>
          </a:prstGeom>
          <a:solidFill>
            <a:srgbClr val="8DDFF9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Può avere funzione: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altLang="it-IT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nominale</a:t>
            </a:r>
            <a:r>
              <a:rPr lang="it-IT" alt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it-IT" altLang="it-I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participio </a:t>
            </a:r>
            <a:r>
              <a:rPr lang="it-IT" alt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attributivo </a:t>
            </a:r>
            <a:r>
              <a:rPr lang="it-IT" altLang="it-IT" sz="16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it-IT" altLang="it-I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sostantivato</a:t>
            </a:r>
            <a:endParaRPr lang="it-IT" alt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altLang="it-IT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verbale </a:t>
            </a:r>
            <a:r>
              <a:rPr lang="it-IT" altLang="it-IT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it-IT" altLang="it-I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participio congiunto</a:t>
            </a:r>
            <a:r>
              <a:rPr lang="it-IT" alt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it-IT" alt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endParaRPr lang="it-IT" altLang="it-IT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047751" y="481013"/>
            <a:ext cx="8012112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it-IT" altLang="it-IT" sz="2800" b="1" dirty="0">
                <a:latin typeface="+mj-lt"/>
                <a:ea typeface="Bradley Hand"/>
                <a:cs typeface="Bradley Hand"/>
              </a:rPr>
              <a:t>Il participio </a:t>
            </a:r>
            <a:r>
              <a:rPr lang="it-IT" altLang="it-IT" sz="2800" b="1" dirty="0" smtClean="0">
                <a:latin typeface="+mj-lt"/>
                <a:ea typeface="Bradley Hand"/>
                <a:cs typeface="Bradley Hand"/>
              </a:rPr>
              <a:t>perfetto</a:t>
            </a:r>
            <a:endParaRPr lang="it-IT" altLang="it-IT" sz="2800" b="1" i="1" dirty="0">
              <a:latin typeface="+mj-lt"/>
              <a:ea typeface="Bradley Hand"/>
              <a:cs typeface="Bradley Hand"/>
            </a:endParaRPr>
          </a:p>
        </p:txBody>
      </p:sp>
      <p:sp>
        <p:nvSpPr>
          <p:cNvPr id="6" name="CasellaDiTesto 11"/>
          <p:cNvSpPr txBox="1">
            <a:spLocks noChangeArrowheads="1"/>
          </p:cNvSpPr>
          <p:nvPr/>
        </p:nvSpPr>
        <p:spPr bwMode="auto">
          <a:xfrm>
            <a:off x="414337" y="257175"/>
            <a:ext cx="86455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1200" b="1" dirty="0">
                <a:solidFill>
                  <a:srgbClr val="161645"/>
                </a:solidFill>
              </a:rPr>
              <a:t>I </a:t>
            </a:r>
            <a:r>
              <a:rPr lang="it-IT" altLang="it-IT" sz="1200" b="1" i="1" dirty="0">
                <a:solidFill>
                  <a:srgbClr val="161645"/>
                </a:solidFill>
              </a:rPr>
              <a:t>CASTRA</a:t>
            </a:r>
            <a:r>
              <a:rPr lang="it-IT" altLang="it-IT" sz="1200" b="1" dirty="0">
                <a:solidFill>
                  <a:srgbClr val="161645"/>
                </a:solidFill>
              </a:rPr>
              <a:t> </a:t>
            </a:r>
            <a:r>
              <a:rPr lang="it-IT" altLang="it-IT" sz="1200" dirty="0">
                <a:solidFill>
                  <a:srgbClr val="161645"/>
                </a:solidFill>
              </a:rPr>
              <a:t>– Lezione 41 • Il participio presente • Il participio perfetto</a:t>
            </a:r>
            <a:endParaRPr lang="it-IT" altLang="it-IT" sz="1200" i="1" dirty="0">
              <a:solidFill>
                <a:srgbClr val="161645"/>
              </a:solidFill>
            </a:endParaRPr>
          </a:p>
        </p:txBody>
      </p:sp>
      <p:sp>
        <p:nvSpPr>
          <p:cNvPr id="7" name="Rettangolo 1"/>
          <p:cNvSpPr>
            <a:spLocks noChangeArrowheads="1"/>
          </p:cNvSpPr>
          <p:nvPr/>
        </p:nvSpPr>
        <p:spPr bwMode="auto">
          <a:xfrm>
            <a:off x="490538" y="635000"/>
            <a:ext cx="525462" cy="5683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altLang="it-IT" b="1" dirty="0" smtClean="0">
                <a:solidFill>
                  <a:schemeClr val="bg1"/>
                </a:solidFill>
              </a:rPr>
              <a:t> </a:t>
            </a:r>
            <a:r>
              <a:rPr lang="it-IT" altLang="it-IT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Bradley Hand" charset="0"/>
                <a:cs typeface="Arial" panose="020B0604020202020204" pitchFamily="34" charset="0"/>
              </a:rPr>
              <a:t>3</a:t>
            </a:r>
          </a:p>
        </p:txBody>
      </p:sp>
      <p:cxnSp>
        <p:nvCxnSpPr>
          <p:cNvPr id="8" name="Connettore 1 7"/>
          <p:cNvCxnSpPr/>
          <p:nvPr/>
        </p:nvCxnSpPr>
        <p:spPr bwMode="auto">
          <a:xfrm>
            <a:off x="74613" y="635000"/>
            <a:ext cx="8985250" cy="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" name="Rettangolo 20"/>
          <p:cNvSpPr>
            <a:spLocks noChangeArrowheads="1"/>
          </p:cNvSpPr>
          <p:nvPr/>
        </p:nvSpPr>
        <p:spPr bwMode="auto">
          <a:xfrm>
            <a:off x="1015999" y="1484783"/>
            <a:ext cx="7941606" cy="902817"/>
          </a:xfrm>
          <a:prstGeom prst="rect">
            <a:avLst/>
          </a:prstGeom>
          <a:solidFill>
            <a:srgbClr val="8DDFF9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r>
              <a:rPr lang="it-IT" altLang="it-IT" sz="1600" dirty="0">
                <a:latin typeface="Arial" pitchFamily="34" charset="0"/>
                <a:cs typeface="Arial" pitchFamily="34" charset="0"/>
              </a:rPr>
              <a:t>Il </a:t>
            </a:r>
            <a:r>
              <a:rPr lang="it-IT" altLang="it-IT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participio perfetto 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è proprio dei verbi transitivi e dei verbi deponenti: </a:t>
            </a:r>
            <a:endParaRPr lang="it-IT" altLang="it-IT" sz="16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lnSpc>
                <a:spcPct val="11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nei 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verbi </a:t>
            </a:r>
            <a:r>
              <a:rPr lang="it-IT" altLang="it-IT" sz="1600" b="1" dirty="0">
                <a:latin typeface="Arial" pitchFamily="34" charset="0"/>
                <a:cs typeface="Arial" pitchFamily="34" charset="0"/>
              </a:rPr>
              <a:t>transitivi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	ha </a:t>
            </a:r>
            <a:r>
              <a:rPr lang="it-IT" altLang="it-IT" sz="1600" b="1" dirty="0">
                <a:latin typeface="Arial" pitchFamily="34" charset="0"/>
                <a:cs typeface="Arial" pitchFamily="34" charset="0"/>
              </a:rPr>
              <a:t>significato </a:t>
            </a:r>
            <a:r>
              <a:rPr lang="it-IT" altLang="it-IT" sz="1600" b="1" dirty="0" smtClean="0">
                <a:latin typeface="Arial" pitchFamily="34" charset="0"/>
                <a:cs typeface="Arial" pitchFamily="34" charset="0"/>
              </a:rPr>
              <a:t>passivo</a:t>
            </a:r>
          </a:p>
          <a:p>
            <a:pPr marL="285750" indent="-285750">
              <a:lnSpc>
                <a:spcPct val="11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nei 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verbi </a:t>
            </a:r>
            <a:r>
              <a:rPr lang="it-IT" altLang="it-IT" sz="1600" b="1" dirty="0" smtClean="0">
                <a:latin typeface="Arial" pitchFamily="34" charset="0"/>
                <a:cs typeface="Arial" pitchFamily="34" charset="0"/>
              </a:rPr>
              <a:t>deponenti	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ha </a:t>
            </a:r>
            <a:r>
              <a:rPr lang="it-IT" altLang="it-IT" sz="1600" b="1" dirty="0">
                <a:latin typeface="Arial" pitchFamily="34" charset="0"/>
                <a:cs typeface="Arial" pitchFamily="34" charset="0"/>
              </a:rPr>
              <a:t>significato </a:t>
            </a:r>
            <a:r>
              <a:rPr lang="it-IT" altLang="it-IT" sz="1600" b="1" dirty="0" smtClean="0">
                <a:latin typeface="Arial" pitchFamily="34" charset="0"/>
                <a:cs typeface="Arial" pitchFamily="34" charset="0"/>
              </a:rPr>
              <a:t>attivo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cxnSp>
        <p:nvCxnSpPr>
          <p:cNvPr id="13" name="Connettore diritto 12"/>
          <p:cNvCxnSpPr/>
          <p:nvPr/>
        </p:nvCxnSpPr>
        <p:spPr>
          <a:xfrm>
            <a:off x="1016000" y="1484785"/>
            <a:ext cx="0" cy="2268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Freccia a destra 1"/>
          <p:cNvSpPr/>
          <p:nvPr/>
        </p:nvSpPr>
        <p:spPr>
          <a:xfrm>
            <a:off x="3371719" y="1855872"/>
            <a:ext cx="309897" cy="144016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Freccia a destra 22"/>
          <p:cNvSpPr/>
          <p:nvPr/>
        </p:nvSpPr>
        <p:spPr>
          <a:xfrm>
            <a:off x="3371719" y="2145444"/>
            <a:ext cx="309897" cy="144016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45" name="Gruppo 44"/>
          <p:cNvGrpSpPr/>
          <p:nvPr/>
        </p:nvGrpSpPr>
        <p:grpSpPr>
          <a:xfrm>
            <a:off x="876668" y="3519504"/>
            <a:ext cx="8087819" cy="3224195"/>
            <a:chOff x="876668" y="3425349"/>
            <a:chExt cx="8087819" cy="3224195"/>
          </a:xfrm>
        </p:grpSpPr>
        <p:cxnSp>
          <p:nvCxnSpPr>
            <p:cNvPr id="46" name="Connettore diritto 45"/>
            <p:cNvCxnSpPr/>
            <p:nvPr/>
          </p:nvCxnSpPr>
          <p:spPr>
            <a:xfrm>
              <a:off x="1038961" y="3569334"/>
              <a:ext cx="360000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Ovale 46"/>
            <p:cNvSpPr/>
            <p:nvPr/>
          </p:nvSpPr>
          <p:spPr>
            <a:xfrm>
              <a:off x="876668" y="3425350"/>
              <a:ext cx="288000" cy="288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600"/>
            </a:p>
          </p:txBody>
        </p:sp>
        <p:sp>
          <p:nvSpPr>
            <p:cNvPr id="48" name="Rettangolo 47"/>
            <p:cNvSpPr>
              <a:spLocks noChangeArrowheads="1"/>
            </p:cNvSpPr>
            <p:nvPr/>
          </p:nvSpPr>
          <p:spPr bwMode="auto">
            <a:xfrm>
              <a:off x="1403648" y="3425349"/>
              <a:ext cx="3679165" cy="1591477"/>
            </a:xfrm>
            <a:prstGeom prst="rect">
              <a:avLst/>
            </a:prstGeom>
            <a:solidFill>
              <a:srgbClr val="8DDFF9">
                <a:alpha val="4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rIns="18000"/>
            <a:lstStyle/>
            <a:p>
              <a:pPr defTabSz="194400">
                <a:buClr>
                  <a:srgbClr val="C00000"/>
                </a:buClr>
              </a:pPr>
              <a:r>
                <a:rPr lang="it-IT" altLang="it-IT" sz="1400" dirty="0">
                  <a:latin typeface="Arial Narrow" panose="020B0606020202030204" pitchFamily="34" charset="0"/>
                  <a:cs typeface="Arial" pitchFamily="34" charset="0"/>
                </a:rPr>
                <a:t>Il </a:t>
              </a:r>
              <a:r>
                <a:rPr lang="it-IT" altLang="it-IT" sz="1400" b="1" dirty="0">
                  <a:solidFill>
                    <a:schemeClr val="tx2"/>
                  </a:solidFill>
                  <a:latin typeface="Arial Narrow" panose="020B0606020202030204" pitchFamily="34" charset="0"/>
                  <a:cs typeface="Arial" pitchFamily="34" charset="0"/>
                </a:rPr>
                <a:t>participio attributivo </a:t>
              </a:r>
              <a:endParaRPr lang="it-IT" altLang="it-IT" sz="14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Arial" pitchFamily="34" charset="0"/>
              </a:endParaRPr>
            </a:p>
            <a:p>
              <a:pPr defTabSz="194400">
                <a:buClr>
                  <a:srgbClr val="C00000"/>
                </a:buClr>
              </a:pPr>
              <a:r>
                <a:rPr lang="it-IT" altLang="it-IT" sz="14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cs typeface="Arial" pitchFamily="34" charset="0"/>
                </a:rPr>
                <a:t>•	</a:t>
              </a:r>
              <a:r>
                <a:rPr lang="it-IT" altLang="it-IT" sz="1400" b="1" dirty="0">
                  <a:solidFill>
                    <a:schemeClr val="tx2"/>
                  </a:solidFill>
                  <a:latin typeface="Arial Narrow" panose="020B0606020202030204" pitchFamily="34" charset="0"/>
                  <a:cs typeface="Arial" pitchFamily="34" charset="0"/>
                </a:rPr>
                <a:t>concorda</a:t>
              </a: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 </a:t>
              </a:r>
              <a:r>
                <a:rPr lang="it-IT" altLang="it-IT" sz="1400" dirty="0">
                  <a:latin typeface="Arial Narrow" panose="020B0606020202030204" pitchFamily="34" charset="0"/>
                  <a:cs typeface="Arial" pitchFamily="34" charset="0"/>
                </a:rPr>
                <a:t>con un nome o un pronome a cui </a:t>
              </a: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è 	attribuita </a:t>
              </a:r>
              <a:r>
                <a:rPr lang="it-IT" altLang="it-IT" sz="1400" dirty="0">
                  <a:latin typeface="Arial Narrow" panose="020B0606020202030204" pitchFamily="34" charset="0"/>
                  <a:cs typeface="Arial" pitchFamily="34" charset="0"/>
                </a:rPr>
                <a:t>l’azione espressa dal </a:t>
              </a: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participio stesso</a:t>
              </a:r>
              <a:endParaRPr lang="it-IT" altLang="it-IT" sz="1400" dirty="0">
                <a:latin typeface="Arial Narrow" panose="020B0606020202030204" pitchFamily="34" charset="0"/>
                <a:cs typeface="Arial" pitchFamily="34" charset="0"/>
              </a:endParaRPr>
            </a:p>
            <a:p>
              <a:pPr defTabSz="194400">
                <a:buClr>
                  <a:srgbClr val="C00000"/>
                </a:buClr>
              </a:pPr>
              <a:r>
                <a:rPr lang="it-IT" altLang="it-IT" sz="1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cs typeface="Arial" pitchFamily="34" charset="0"/>
                </a:rPr>
                <a:t>•	</a:t>
              </a:r>
              <a:r>
                <a:rPr lang="it-IT" altLang="it-IT" sz="1400" b="1" dirty="0">
                  <a:solidFill>
                    <a:schemeClr val="tx2"/>
                  </a:solidFill>
                  <a:latin typeface="Arial Narrow" panose="020B0606020202030204" pitchFamily="34" charset="0"/>
                  <a:cs typeface="Arial" pitchFamily="34" charset="0"/>
                </a:rPr>
                <a:t>può essere tradotto</a:t>
              </a: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:</a:t>
              </a:r>
            </a:p>
            <a:p>
              <a:pPr defTabSz="194400">
                <a:buClr>
                  <a:srgbClr val="C00000"/>
                </a:buClr>
              </a:pPr>
              <a:r>
                <a:rPr lang="it-IT" altLang="it-IT" sz="14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cs typeface="Arial" pitchFamily="34" charset="0"/>
                </a:rPr>
                <a:t>	–</a:t>
              </a: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 </a:t>
              </a:r>
              <a:r>
                <a:rPr lang="it-IT" altLang="it-IT" sz="1400" dirty="0">
                  <a:latin typeface="Arial Narrow" panose="020B0606020202030204" pitchFamily="34" charset="0"/>
                  <a:cs typeface="Arial" pitchFamily="34" charset="0"/>
                </a:rPr>
                <a:t>con un participio passato </a:t>
              </a: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usato come aggettivo</a:t>
              </a:r>
            </a:p>
            <a:p>
              <a:pPr defTabSz="194400">
                <a:buClr>
                  <a:srgbClr val="C00000"/>
                </a:buClr>
              </a:pPr>
              <a:r>
                <a:rPr lang="it-IT" altLang="it-IT" sz="14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cs typeface="Arial" pitchFamily="34" charset="0"/>
                </a:rPr>
                <a:t>	– </a:t>
              </a: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con </a:t>
              </a:r>
              <a:r>
                <a:rPr lang="it-IT" altLang="it-IT" sz="1400" dirty="0">
                  <a:latin typeface="Arial Narrow" panose="020B0606020202030204" pitchFamily="34" charset="0"/>
                  <a:cs typeface="Arial" pitchFamily="34" charset="0"/>
                </a:rPr>
                <a:t>una </a:t>
              </a: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relativa</a:t>
              </a:r>
              <a:endParaRPr lang="it-IT" altLang="it-IT" sz="1400" dirty="0">
                <a:latin typeface="Arial Narrow" panose="020B0606020202030204" pitchFamily="34" charset="0"/>
                <a:cs typeface="Arial" pitchFamily="34" charset="0"/>
              </a:endParaRPr>
            </a:p>
          </p:txBody>
        </p:sp>
        <p:sp>
          <p:nvSpPr>
            <p:cNvPr id="49" name="Rettangolo 48"/>
            <p:cNvSpPr>
              <a:spLocks noChangeArrowheads="1"/>
            </p:cNvSpPr>
            <p:nvPr/>
          </p:nvSpPr>
          <p:spPr bwMode="auto">
            <a:xfrm>
              <a:off x="5082813" y="3425349"/>
              <a:ext cx="3874792" cy="1591477"/>
            </a:xfrm>
            <a:prstGeom prst="rect">
              <a:avLst/>
            </a:prstGeom>
            <a:solidFill>
              <a:srgbClr val="8DDFF9">
                <a:alpha val="4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rIns="0"/>
            <a:lstStyle/>
            <a:p>
              <a:pPr defTabSz="194400">
                <a:buClr>
                  <a:srgbClr val="C00000"/>
                </a:buClr>
              </a:pPr>
              <a:r>
                <a:rPr lang="it-IT" altLang="it-IT" sz="1400" dirty="0">
                  <a:latin typeface="Arial Narrow" panose="020B0606020202030204" pitchFamily="34" charset="0"/>
                  <a:cs typeface="Arial" pitchFamily="34" charset="0"/>
                </a:rPr>
                <a:t>Il </a:t>
              </a:r>
              <a:r>
                <a:rPr lang="it-IT" altLang="it-IT" sz="1400" b="1" dirty="0">
                  <a:solidFill>
                    <a:schemeClr val="tx2"/>
                  </a:solidFill>
                  <a:latin typeface="Arial Narrow" panose="020B0606020202030204" pitchFamily="34" charset="0"/>
                  <a:cs typeface="Arial" pitchFamily="34" charset="0"/>
                </a:rPr>
                <a:t>participio </a:t>
              </a:r>
              <a:r>
                <a:rPr lang="it-IT" altLang="it-IT" sz="1400" b="1" dirty="0" smtClean="0">
                  <a:solidFill>
                    <a:schemeClr val="tx2"/>
                  </a:solidFill>
                  <a:latin typeface="Arial Narrow" panose="020B0606020202030204" pitchFamily="34" charset="0"/>
                  <a:cs typeface="Arial" pitchFamily="34" charset="0"/>
                </a:rPr>
                <a:t>sostantivato </a:t>
              </a:r>
            </a:p>
            <a:p>
              <a:pPr defTabSz="194400">
                <a:buClr>
                  <a:srgbClr val="C00000"/>
                </a:buClr>
              </a:pPr>
              <a:r>
                <a:rPr lang="it-IT" altLang="it-IT" sz="1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cs typeface="Arial" pitchFamily="34" charset="0"/>
                </a:rPr>
                <a:t>•	</a:t>
              </a:r>
              <a:r>
                <a:rPr lang="it-IT" altLang="it-IT" sz="1400" b="1" dirty="0">
                  <a:solidFill>
                    <a:schemeClr val="tx2"/>
                  </a:solidFill>
                  <a:latin typeface="Arial Narrow" panose="020B0606020202030204" pitchFamily="34" charset="0"/>
                  <a:cs typeface="Arial" pitchFamily="34" charset="0"/>
                </a:rPr>
                <a:t>è usato </a:t>
              </a:r>
              <a:r>
                <a:rPr lang="it-IT" altLang="it-IT" sz="1400" dirty="0">
                  <a:latin typeface="Arial Narrow" panose="020B0606020202030204" pitchFamily="34" charset="0"/>
                  <a:cs typeface="Arial" pitchFamily="34" charset="0"/>
                </a:rPr>
                <a:t>senza il nome di </a:t>
              </a: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riferimento</a:t>
              </a:r>
              <a:endParaRPr lang="it-IT" altLang="it-IT" sz="1400" dirty="0">
                <a:latin typeface="Arial Narrow" panose="020B0606020202030204" pitchFamily="34" charset="0"/>
                <a:cs typeface="Arial" pitchFamily="34" charset="0"/>
              </a:endParaRPr>
            </a:p>
            <a:p>
              <a:pPr defTabSz="194400">
                <a:buClr>
                  <a:srgbClr val="C00000"/>
                </a:buClr>
              </a:pPr>
              <a:r>
                <a:rPr lang="it-IT" altLang="it-IT" sz="1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cs typeface="Arial" pitchFamily="34" charset="0"/>
                </a:rPr>
                <a:t>•	</a:t>
              </a:r>
              <a:r>
                <a:rPr lang="it-IT" altLang="it-IT" sz="1400" b="1" dirty="0">
                  <a:solidFill>
                    <a:schemeClr val="tx2"/>
                  </a:solidFill>
                  <a:latin typeface="Arial Narrow" panose="020B0606020202030204" pitchFamily="34" charset="0"/>
                  <a:cs typeface="Arial" pitchFamily="34" charset="0"/>
                </a:rPr>
                <a:t>può essere tradotto</a:t>
              </a: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: </a:t>
              </a:r>
            </a:p>
            <a:p>
              <a:pPr defTabSz="194400">
                <a:buClr>
                  <a:srgbClr val="C00000"/>
                </a:buClr>
              </a:pPr>
              <a:r>
                <a:rPr lang="it-IT" altLang="it-IT" sz="14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cs typeface="Arial" pitchFamily="34" charset="0"/>
                </a:rPr>
                <a:t>	–</a:t>
              </a: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 con un </a:t>
              </a:r>
              <a:r>
                <a:rPr lang="it-IT" altLang="it-IT" sz="1400" dirty="0">
                  <a:latin typeface="Arial Narrow" panose="020B0606020202030204" pitchFamily="34" charset="0"/>
                  <a:cs typeface="Arial" pitchFamily="34" charset="0"/>
                </a:rPr>
                <a:t>participio passato sostantivato </a:t>
              </a: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o un nome 		   corrispondente</a:t>
              </a:r>
            </a:p>
            <a:p>
              <a:pPr defTabSz="194400">
                <a:buClr>
                  <a:srgbClr val="C00000"/>
                </a:buClr>
              </a:pPr>
              <a:r>
                <a:rPr lang="it-IT" altLang="it-IT" sz="14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cs typeface="Arial" pitchFamily="34" charset="0"/>
                </a:rPr>
                <a:t>	– </a:t>
              </a: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con </a:t>
              </a:r>
              <a:r>
                <a:rPr lang="it-IT" altLang="it-IT" sz="1400" dirty="0">
                  <a:latin typeface="Arial Narrow" panose="020B0606020202030204" pitchFamily="34" charset="0"/>
                  <a:cs typeface="Arial" pitchFamily="34" charset="0"/>
                </a:rPr>
                <a:t>una relativa preceduta dai </a:t>
              </a: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pronomi 						   «quello/colui/ciò»</a:t>
              </a:r>
              <a:endParaRPr lang="it-IT" altLang="it-IT" sz="1400" dirty="0">
                <a:latin typeface="Arial Narrow" panose="020B0606020202030204" pitchFamily="34" charset="0"/>
                <a:cs typeface="Arial" pitchFamily="34" charset="0"/>
              </a:endParaRPr>
            </a:p>
          </p:txBody>
        </p:sp>
        <p:sp>
          <p:nvSpPr>
            <p:cNvPr id="52" name="Rettangolo 51"/>
            <p:cNvSpPr>
              <a:spLocks noChangeArrowheads="1"/>
            </p:cNvSpPr>
            <p:nvPr/>
          </p:nvSpPr>
          <p:spPr bwMode="auto">
            <a:xfrm>
              <a:off x="1411661" y="5030267"/>
              <a:ext cx="7552826" cy="1619277"/>
            </a:xfrm>
            <a:prstGeom prst="rect">
              <a:avLst/>
            </a:prstGeom>
            <a:solidFill>
              <a:srgbClr val="8DDFF9">
                <a:alpha val="4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194400">
                <a:buClr>
                  <a:srgbClr val="C00000"/>
                </a:buClr>
              </a:pPr>
              <a:r>
                <a:rPr lang="it-IT" altLang="it-IT" sz="1400" dirty="0">
                  <a:latin typeface="Arial Narrow" panose="020B0606020202030204" pitchFamily="34" charset="0"/>
                  <a:cs typeface="Arial" pitchFamily="34" charset="0"/>
                </a:rPr>
                <a:t>Il </a:t>
              </a:r>
              <a:r>
                <a:rPr lang="it-IT" altLang="it-IT" sz="1400" b="1" dirty="0">
                  <a:solidFill>
                    <a:schemeClr val="tx2"/>
                  </a:solidFill>
                  <a:latin typeface="Arial Narrow" panose="020B0606020202030204" pitchFamily="34" charset="0"/>
                  <a:cs typeface="Arial" pitchFamily="34" charset="0"/>
                </a:rPr>
                <a:t>participio </a:t>
              </a:r>
              <a:r>
                <a:rPr lang="it-IT" altLang="it-IT" sz="1400" b="1" dirty="0" smtClean="0">
                  <a:solidFill>
                    <a:schemeClr val="tx2"/>
                  </a:solidFill>
                  <a:latin typeface="Arial Narrow" panose="020B0606020202030204" pitchFamily="34" charset="0"/>
                  <a:cs typeface="Arial" pitchFamily="34" charset="0"/>
                </a:rPr>
                <a:t>congiunto </a:t>
              </a:r>
            </a:p>
            <a:p>
              <a:pPr defTabSz="194400">
                <a:buClr>
                  <a:srgbClr val="C00000"/>
                </a:buClr>
              </a:pPr>
              <a:r>
                <a:rPr lang="it-IT" altLang="it-IT" sz="1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cs typeface="Arial" pitchFamily="34" charset="0"/>
                </a:rPr>
                <a:t>•	</a:t>
              </a:r>
              <a:r>
                <a:rPr lang="it-IT" altLang="it-IT" sz="1400" b="1" dirty="0">
                  <a:solidFill>
                    <a:schemeClr val="tx2"/>
                  </a:solidFill>
                  <a:latin typeface="Arial Narrow" panose="020B0606020202030204" pitchFamily="34" charset="0"/>
                  <a:cs typeface="Arial" pitchFamily="34" charset="0"/>
                </a:rPr>
                <a:t>concorda</a:t>
              </a: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 </a:t>
              </a:r>
              <a:r>
                <a:rPr lang="it-IT" altLang="it-IT" sz="1400" dirty="0">
                  <a:latin typeface="Arial Narrow" panose="020B0606020202030204" pitchFamily="34" charset="0"/>
                  <a:cs typeface="Arial" pitchFamily="34" charset="0"/>
                </a:rPr>
                <a:t>con un nome o un pronome e svolge </a:t>
              </a: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la funzione </a:t>
              </a:r>
              <a:r>
                <a:rPr lang="it-IT" altLang="it-IT" sz="1400" dirty="0">
                  <a:latin typeface="Arial Narrow" panose="020B0606020202030204" pitchFamily="34" charset="0"/>
                  <a:cs typeface="Arial" pitchFamily="34" charset="0"/>
                </a:rPr>
                <a:t>di una </a:t>
              </a:r>
              <a:r>
                <a:rPr lang="it-IT" altLang="it-IT" sz="1400" b="1" dirty="0">
                  <a:solidFill>
                    <a:schemeClr val="tx2"/>
                  </a:solidFill>
                  <a:latin typeface="Arial Narrow" panose="020B0606020202030204" pitchFamily="34" charset="0"/>
                  <a:cs typeface="Arial" pitchFamily="34" charset="0"/>
                </a:rPr>
                <a:t>subordinata</a:t>
              </a:r>
              <a:r>
                <a:rPr lang="it-IT" altLang="it-IT" sz="1400" b="1" dirty="0">
                  <a:latin typeface="Arial Narrow" panose="020B0606020202030204" pitchFamily="34" charset="0"/>
                  <a:cs typeface="Arial" pitchFamily="34" charset="0"/>
                </a:rPr>
                <a:t> </a:t>
              </a:r>
              <a:r>
                <a:rPr lang="it-IT" altLang="it-IT" sz="1400" dirty="0">
                  <a:latin typeface="Arial Narrow" panose="020B0606020202030204" pitchFamily="34" charset="0"/>
                  <a:cs typeface="Arial" pitchFamily="34" charset="0"/>
                </a:rPr>
                <a:t>che ha come soggetto il nome </a:t>
              </a: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	o </a:t>
              </a:r>
              <a:r>
                <a:rPr lang="it-IT" altLang="it-IT" sz="1400" dirty="0">
                  <a:latin typeface="Arial Narrow" panose="020B0606020202030204" pitchFamily="34" charset="0"/>
                  <a:cs typeface="Arial" pitchFamily="34" charset="0"/>
                </a:rPr>
                <a:t>il </a:t>
              </a: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pronome con </a:t>
              </a:r>
              <a:r>
                <a:rPr lang="it-IT" altLang="it-IT" sz="1400" dirty="0">
                  <a:latin typeface="Arial Narrow" panose="020B0606020202030204" pitchFamily="34" charset="0"/>
                  <a:cs typeface="Arial" pitchFamily="34" charset="0"/>
                </a:rPr>
                <a:t>cui il participio è </a:t>
              </a: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concordato</a:t>
              </a:r>
            </a:p>
            <a:p>
              <a:pPr defTabSz="194400">
                <a:buClr>
                  <a:srgbClr val="C00000"/>
                </a:buClr>
              </a:pPr>
              <a:r>
                <a:rPr lang="it-IT" altLang="it-IT" sz="1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cs typeface="Arial" pitchFamily="34" charset="0"/>
                </a:rPr>
                <a:t>•	</a:t>
              </a:r>
              <a:r>
                <a:rPr lang="it-IT" altLang="it-IT" sz="1400" b="1" dirty="0">
                  <a:solidFill>
                    <a:schemeClr val="tx2"/>
                  </a:solidFill>
                  <a:latin typeface="Arial Narrow" panose="020B0606020202030204" pitchFamily="34" charset="0"/>
                  <a:cs typeface="Arial" pitchFamily="34" charset="0"/>
                </a:rPr>
                <a:t>può essere tradotto</a:t>
              </a: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: </a:t>
              </a:r>
            </a:p>
            <a:p>
              <a:pPr defTabSz="194400">
                <a:buClr>
                  <a:srgbClr val="C00000"/>
                </a:buClr>
              </a:pPr>
              <a:r>
                <a:rPr lang="it-IT" altLang="it-IT" sz="1400" dirty="0">
                  <a:latin typeface="Arial Narrow" panose="020B0606020202030204" pitchFamily="34" charset="0"/>
                  <a:cs typeface="Arial" pitchFamily="34" charset="0"/>
                </a:rPr>
                <a:t>	</a:t>
              </a:r>
              <a:r>
                <a:rPr lang="it-IT" altLang="it-IT" sz="14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cs typeface="Arial" pitchFamily="34" charset="0"/>
                </a:rPr>
                <a:t>–</a:t>
              </a: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 </a:t>
              </a:r>
              <a:r>
                <a:rPr lang="it-IT" altLang="it-IT" sz="1400" dirty="0">
                  <a:latin typeface="Arial Narrow" panose="020B0606020202030204" pitchFamily="34" charset="0"/>
                  <a:cs typeface="Arial" pitchFamily="34" charset="0"/>
                </a:rPr>
                <a:t>se è al nominativo, con un </a:t>
              </a:r>
              <a:r>
                <a:rPr lang="it-IT" altLang="it-IT" sz="1400" b="1" dirty="0">
                  <a:solidFill>
                    <a:schemeClr val="tx2"/>
                  </a:solidFill>
                  <a:latin typeface="Arial Narrow" panose="020B0606020202030204" pitchFamily="34" charset="0"/>
                  <a:cs typeface="Arial" pitchFamily="34" charset="0"/>
                </a:rPr>
                <a:t>gerundio </a:t>
              </a:r>
              <a:r>
                <a:rPr lang="it-IT" altLang="it-IT" sz="1400" b="1" dirty="0" smtClean="0">
                  <a:solidFill>
                    <a:schemeClr val="tx2"/>
                  </a:solidFill>
                  <a:latin typeface="Arial Narrow" panose="020B0606020202030204" pitchFamily="34" charset="0"/>
                  <a:cs typeface="Arial" pitchFamily="34" charset="0"/>
                </a:rPr>
                <a:t>passato passivo</a:t>
              </a:r>
            </a:p>
            <a:p>
              <a:pPr defTabSz="194400">
                <a:buClr>
                  <a:srgbClr val="C00000"/>
                </a:buClr>
              </a:pPr>
              <a:r>
                <a:rPr lang="it-IT" altLang="it-IT" sz="1400">
                  <a:latin typeface="Arial Narrow" panose="020B0606020202030204" pitchFamily="34" charset="0"/>
                  <a:cs typeface="Arial" pitchFamily="34" charset="0"/>
                </a:rPr>
                <a:t>	</a:t>
              </a:r>
              <a:r>
                <a:rPr lang="it-IT" altLang="it-IT" sz="1400" b="1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cs typeface="Arial" pitchFamily="34" charset="0"/>
                </a:rPr>
                <a:t>– </a:t>
              </a:r>
              <a:r>
                <a:rPr lang="it-IT" altLang="it-IT" sz="1400" smtClean="0">
                  <a:latin typeface="Arial Narrow" panose="020B0606020202030204" pitchFamily="34" charset="0"/>
                  <a:cs typeface="Arial" pitchFamily="34" charset="0"/>
                </a:rPr>
                <a:t>con </a:t>
              </a:r>
              <a:r>
                <a:rPr lang="it-IT" altLang="it-IT" sz="1400" dirty="0">
                  <a:latin typeface="Arial Narrow" panose="020B0606020202030204" pitchFamily="34" charset="0"/>
                  <a:cs typeface="Arial" pitchFamily="34" charset="0"/>
                </a:rPr>
                <a:t>un </a:t>
              </a:r>
              <a:r>
                <a:rPr lang="it-IT" altLang="it-IT" sz="1400" b="1" dirty="0" smtClean="0">
                  <a:solidFill>
                    <a:schemeClr val="tx2"/>
                  </a:solidFill>
                  <a:latin typeface="Arial Narrow" panose="020B0606020202030204" pitchFamily="34" charset="0"/>
                  <a:cs typeface="Arial" pitchFamily="34" charset="0"/>
                </a:rPr>
                <a:t>participio passato</a:t>
              </a:r>
              <a:endParaRPr lang="it-IT" altLang="it-IT" sz="1400" b="1" dirty="0">
                <a:solidFill>
                  <a:schemeClr val="tx2"/>
                </a:solidFill>
                <a:latin typeface="Arial Narrow" panose="020B0606020202030204" pitchFamily="34" charset="0"/>
                <a:cs typeface="Arial" pitchFamily="34" charset="0"/>
              </a:endParaRPr>
            </a:p>
            <a:p>
              <a:pPr defTabSz="194400">
                <a:buClr>
                  <a:srgbClr val="C00000"/>
                </a:buClr>
              </a:pPr>
              <a:r>
                <a:rPr lang="it-IT" altLang="it-IT" sz="14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cs typeface="Arial" pitchFamily="34" charset="0"/>
                </a:rPr>
                <a:t>	– </a:t>
              </a:r>
              <a:r>
                <a:rPr lang="it-IT" altLang="it-IT" sz="1400" dirty="0">
                  <a:latin typeface="Arial Narrow" panose="020B0606020202030204" pitchFamily="34" charset="0"/>
                  <a:cs typeface="Arial" pitchFamily="34" charset="0"/>
                </a:rPr>
                <a:t>con una subordinata </a:t>
              </a:r>
              <a:r>
                <a:rPr lang="it-IT" altLang="it-IT" sz="1400" b="1" dirty="0">
                  <a:solidFill>
                    <a:schemeClr val="tx2"/>
                  </a:solidFill>
                  <a:latin typeface="Arial Narrow" panose="020B0606020202030204" pitchFamily="34" charset="0"/>
                  <a:cs typeface="Arial" pitchFamily="34" charset="0"/>
                </a:rPr>
                <a:t>temporale</a:t>
              </a: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, </a:t>
              </a:r>
              <a:r>
                <a:rPr lang="it-IT" altLang="it-IT" sz="1400" b="1" dirty="0">
                  <a:solidFill>
                    <a:schemeClr val="tx2"/>
                  </a:solidFill>
                  <a:latin typeface="Arial Narrow" panose="020B0606020202030204" pitchFamily="34" charset="0"/>
                  <a:cs typeface="Arial" pitchFamily="34" charset="0"/>
                </a:rPr>
                <a:t>causale</a:t>
              </a: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, </a:t>
              </a:r>
              <a:r>
                <a:rPr lang="it-IT" altLang="it-IT" sz="1400" b="1" dirty="0">
                  <a:solidFill>
                    <a:schemeClr val="tx2"/>
                  </a:solidFill>
                  <a:latin typeface="Arial Narrow" panose="020B0606020202030204" pitchFamily="34" charset="0"/>
                  <a:cs typeface="Arial" pitchFamily="34" charset="0"/>
                </a:rPr>
                <a:t>concessiva</a:t>
              </a:r>
              <a:r>
                <a:rPr lang="it-IT" altLang="it-IT" sz="1400" dirty="0" smtClean="0">
                  <a:latin typeface="Arial Narrow" panose="020B0606020202030204" pitchFamily="34" charset="0"/>
                  <a:cs typeface="Arial" pitchFamily="34" charset="0"/>
                </a:rPr>
                <a:t> </a:t>
              </a:r>
              <a:r>
                <a:rPr lang="it-IT" altLang="it-IT" sz="1400" dirty="0">
                  <a:latin typeface="Arial Narrow" panose="020B0606020202030204" pitchFamily="34" charset="0"/>
                  <a:cs typeface="Arial" pitchFamily="34" charset="0"/>
                </a:rPr>
                <a:t>o </a:t>
              </a:r>
              <a:r>
                <a:rPr lang="it-IT" altLang="it-IT" sz="1400" b="1" dirty="0">
                  <a:solidFill>
                    <a:schemeClr val="tx2"/>
                  </a:solidFill>
                  <a:latin typeface="Arial Narrow" panose="020B0606020202030204" pitchFamily="34" charset="0"/>
                  <a:cs typeface="Arial" pitchFamily="34" charset="0"/>
                </a:rPr>
                <a:t>ipotetica</a:t>
              </a:r>
            </a:p>
          </p:txBody>
        </p:sp>
        <p:cxnSp>
          <p:nvCxnSpPr>
            <p:cNvPr id="53" name="Connettore diritto 52"/>
            <p:cNvCxnSpPr/>
            <p:nvPr/>
          </p:nvCxnSpPr>
          <p:spPr>
            <a:xfrm>
              <a:off x="5095513" y="3425632"/>
              <a:ext cx="0" cy="158808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Freccia a destra 53"/>
          <p:cNvSpPr/>
          <p:nvPr/>
        </p:nvSpPr>
        <p:spPr>
          <a:xfrm>
            <a:off x="2483768" y="2835820"/>
            <a:ext cx="288032" cy="10800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5" name="Freccia a destra 54"/>
          <p:cNvSpPr/>
          <p:nvPr/>
        </p:nvSpPr>
        <p:spPr>
          <a:xfrm>
            <a:off x="2483768" y="3101810"/>
            <a:ext cx="288032" cy="10800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2477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015999" y="1484784"/>
            <a:ext cx="8043863" cy="5040560"/>
          </a:xfrm>
          <a:prstGeom prst="rect">
            <a:avLst/>
          </a:prstGeom>
          <a:solidFill>
            <a:srgbClr val="E9EF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047751" y="481013"/>
            <a:ext cx="8012112" cy="62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it-IT" altLang="it-IT" b="1" dirty="0">
                <a:latin typeface="+mj-lt"/>
                <a:ea typeface="Bradley Hand"/>
                <a:cs typeface="Bradley Hand"/>
              </a:rPr>
              <a:t>Il participio </a:t>
            </a:r>
            <a:r>
              <a:rPr lang="it-IT" altLang="it-IT" b="1" dirty="0" smtClean="0">
                <a:latin typeface="+mj-lt"/>
                <a:ea typeface="Bradley Hand"/>
                <a:cs typeface="Bradley Hand"/>
              </a:rPr>
              <a:t>perfetto</a:t>
            </a:r>
            <a:endParaRPr lang="it-IT" altLang="it-IT" b="1" i="1" dirty="0">
              <a:latin typeface="+mj-lt"/>
              <a:ea typeface="Bradley Hand"/>
              <a:cs typeface="Bradley Hand"/>
            </a:endParaRPr>
          </a:p>
        </p:txBody>
      </p:sp>
      <p:sp>
        <p:nvSpPr>
          <p:cNvPr id="6" name="CasellaDiTesto 11"/>
          <p:cNvSpPr txBox="1">
            <a:spLocks noChangeArrowheads="1"/>
          </p:cNvSpPr>
          <p:nvPr/>
        </p:nvSpPr>
        <p:spPr bwMode="auto">
          <a:xfrm>
            <a:off x="414337" y="257175"/>
            <a:ext cx="86455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1200" b="1" dirty="0">
                <a:solidFill>
                  <a:srgbClr val="161645"/>
                </a:solidFill>
              </a:rPr>
              <a:t>I </a:t>
            </a:r>
            <a:r>
              <a:rPr lang="it-IT" altLang="it-IT" sz="1200" b="1" i="1" dirty="0">
                <a:solidFill>
                  <a:srgbClr val="161645"/>
                </a:solidFill>
              </a:rPr>
              <a:t>CASTRA</a:t>
            </a:r>
            <a:r>
              <a:rPr lang="it-IT" altLang="it-IT" sz="1200" b="1" dirty="0">
                <a:solidFill>
                  <a:srgbClr val="161645"/>
                </a:solidFill>
              </a:rPr>
              <a:t> </a:t>
            </a:r>
            <a:r>
              <a:rPr lang="it-IT" altLang="it-IT" sz="1200" dirty="0">
                <a:solidFill>
                  <a:srgbClr val="161645"/>
                </a:solidFill>
              </a:rPr>
              <a:t>– Lezione 41 • Il participio presente • Il participio perfetto</a:t>
            </a:r>
            <a:endParaRPr lang="it-IT" altLang="it-IT" sz="1200" i="1" dirty="0">
              <a:solidFill>
                <a:srgbClr val="161645"/>
              </a:solidFill>
            </a:endParaRPr>
          </a:p>
        </p:txBody>
      </p:sp>
      <p:sp>
        <p:nvSpPr>
          <p:cNvPr id="7" name="Rettangolo 1"/>
          <p:cNvSpPr>
            <a:spLocks noChangeArrowheads="1"/>
          </p:cNvSpPr>
          <p:nvPr/>
        </p:nvSpPr>
        <p:spPr bwMode="auto">
          <a:xfrm>
            <a:off x="490538" y="635000"/>
            <a:ext cx="525462" cy="5683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altLang="it-IT" b="1" dirty="0" smtClean="0">
                <a:solidFill>
                  <a:schemeClr val="bg1"/>
                </a:solidFill>
              </a:rPr>
              <a:t> </a:t>
            </a:r>
            <a:endParaRPr lang="it-IT" altLang="it-IT" sz="2800" b="1" dirty="0" smtClean="0">
              <a:solidFill>
                <a:schemeClr val="bg1"/>
              </a:solidFill>
              <a:latin typeface="Arial" panose="020B0604020202020204" pitchFamily="34" charset="0"/>
              <a:ea typeface="Bradley Hand" charset="0"/>
              <a:cs typeface="Arial" panose="020B0604020202020204" pitchFamily="34" charset="0"/>
            </a:endParaRPr>
          </a:p>
        </p:txBody>
      </p:sp>
      <p:cxnSp>
        <p:nvCxnSpPr>
          <p:cNvPr id="8" name="Connettore 1 7"/>
          <p:cNvCxnSpPr/>
          <p:nvPr/>
        </p:nvCxnSpPr>
        <p:spPr bwMode="auto">
          <a:xfrm>
            <a:off x="74613" y="635000"/>
            <a:ext cx="8985250" cy="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840913"/>
              </p:ext>
            </p:extLst>
          </p:nvPr>
        </p:nvGraphicFramePr>
        <p:xfrm>
          <a:off x="1029396" y="3313509"/>
          <a:ext cx="7744770" cy="1177247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2581322">
                  <a:extLst>
                    <a:ext uri="{9D8B030D-6E8A-4147-A177-3AD203B41FA5}">
                      <a16:colId xmlns:a16="http://schemas.microsoft.com/office/drawing/2014/main" xmlns="" val="4234242441"/>
                    </a:ext>
                  </a:extLst>
                </a:gridCol>
                <a:gridCol w="2581322">
                  <a:extLst>
                    <a:ext uri="{9D8B030D-6E8A-4147-A177-3AD203B41FA5}">
                      <a16:colId xmlns:a16="http://schemas.microsoft.com/office/drawing/2014/main" xmlns="" val="2960877318"/>
                    </a:ext>
                  </a:extLst>
                </a:gridCol>
                <a:gridCol w="2582126">
                  <a:extLst>
                    <a:ext uri="{9D8B030D-6E8A-4147-A177-3AD203B41FA5}">
                      <a16:colId xmlns:a16="http://schemas.microsoft.com/office/drawing/2014/main" xmlns="" val="2185222605"/>
                    </a:ext>
                  </a:extLst>
                </a:gridCol>
              </a:tblGrid>
              <a:tr h="420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Prima coniugazione 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Seconda </a:t>
                      </a: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coniugazione 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Terza coniugazione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45361813"/>
                  </a:ext>
                </a:extLst>
              </a:tr>
              <a:tr h="756653">
                <a:tc>
                  <a:txBody>
                    <a:bodyPr/>
                    <a:lstStyle/>
                    <a:p>
                      <a:r>
                        <a:rPr lang="it-IT" sz="1400" b="0" i="1" u="none" strike="noStrike" kern="1200" baseline="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amat</a:t>
                      </a:r>
                      <a:r>
                        <a:rPr lang="it-IT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it-IT" sz="1400" b="0" i="1" u="none" strike="noStrike" kern="1200" baseline="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us</a:t>
                      </a:r>
                      <a:r>
                        <a:rPr lang="it-IT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-</a:t>
                      </a:r>
                      <a:r>
                        <a:rPr lang="it-IT" sz="1400" b="0" i="1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</a:t>
                      </a:r>
                      <a:r>
                        <a:rPr lang="it-IT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-</a:t>
                      </a:r>
                      <a:r>
                        <a:rPr lang="it-IT" sz="1400" b="0" i="1" u="none" strike="noStrike" kern="1200" baseline="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um</a:t>
                      </a:r>
                      <a:endParaRPr lang="it-IT" sz="1400" b="0" i="1" u="none" strike="noStrike" kern="1200" baseline="0" dirty="0" smtClean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algn="r">
                        <a:spcBef>
                          <a:spcPts val="600"/>
                        </a:spcBef>
                      </a:pPr>
                      <a:r>
                        <a:rPr lang="it-IT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«amato / essendo stato amato»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it-IT" sz="1400" b="0" i="1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vis-</a:t>
                      </a:r>
                      <a:r>
                        <a:rPr lang="it-IT" sz="1400" b="0" i="1" u="none" strike="noStrike" kern="1200" baseline="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us</a:t>
                      </a:r>
                      <a:r>
                        <a:rPr lang="it-IT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-</a:t>
                      </a:r>
                      <a:r>
                        <a:rPr lang="it-IT" sz="1400" b="0" i="1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</a:t>
                      </a:r>
                      <a:r>
                        <a:rPr lang="it-IT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-</a:t>
                      </a:r>
                      <a:r>
                        <a:rPr lang="it-IT" sz="1400" b="0" i="1" u="none" strike="noStrike" kern="1200" baseline="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um</a:t>
                      </a:r>
                      <a:endParaRPr lang="it-IT" sz="1400" b="0" i="1" u="none" strike="noStrike" kern="1200" baseline="0" dirty="0" smtClean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algn="r">
                        <a:spcBef>
                          <a:spcPts val="600"/>
                        </a:spcBef>
                      </a:pPr>
                      <a:r>
                        <a:rPr lang="it-IT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«visto / essendo stato visto»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it-IT" sz="1400" b="0" i="1" u="none" strike="noStrike" kern="1200" baseline="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lect-us</a:t>
                      </a:r>
                      <a:r>
                        <a:rPr lang="it-IT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-</a:t>
                      </a:r>
                      <a:r>
                        <a:rPr lang="it-IT" sz="1400" b="0" i="1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</a:t>
                      </a:r>
                      <a:r>
                        <a:rPr lang="it-IT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-</a:t>
                      </a:r>
                      <a:r>
                        <a:rPr lang="it-IT" sz="1400" b="0" i="1" u="none" strike="noStrike" kern="1200" baseline="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um</a:t>
                      </a:r>
                      <a:endParaRPr lang="it-IT" sz="1400" b="0" i="1" u="none" strike="noStrike" kern="1200" baseline="0" dirty="0" smtClean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algn="r">
                        <a:spcBef>
                          <a:spcPts val="600"/>
                        </a:spcBef>
                      </a:pPr>
                      <a:r>
                        <a:rPr lang="it-IT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«letto / essendo stato letto»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19261060"/>
                  </a:ext>
                </a:extLst>
              </a:tr>
            </a:tbl>
          </a:graphicData>
        </a:graphic>
      </p:graphicFrame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563205"/>
              </p:ext>
            </p:extLst>
          </p:nvPr>
        </p:nvGraphicFramePr>
        <p:xfrm>
          <a:off x="1029396" y="4495451"/>
          <a:ext cx="5168460" cy="892830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2574009">
                  <a:extLst>
                    <a:ext uri="{9D8B030D-6E8A-4147-A177-3AD203B41FA5}">
                      <a16:colId xmlns:a16="http://schemas.microsoft.com/office/drawing/2014/main" xmlns="" val="2138445438"/>
                    </a:ext>
                  </a:extLst>
                </a:gridCol>
                <a:gridCol w="2594451">
                  <a:extLst>
                    <a:ext uri="{9D8B030D-6E8A-4147-A177-3AD203B41FA5}">
                      <a16:colId xmlns:a16="http://schemas.microsoft.com/office/drawing/2014/main" xmlns="" val="1055779207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Quarta </a:t>
                      </a: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coniugazione 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Verbi in </a:t>
                      </a:r>
                      <a:r>
                        <a:rPr lang="it-IT" sz="14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-io</a:t>
                      </a:r>
                      <a:endParaRPr lang="it-IT" sz="140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162587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audit-</a:t>
                      </a:r>
                      <a:r>
                        <a:rPr lang="it-IT" sz="1400" b="0" i="1" kern="1200" dirty="0" err="1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us</a:t>
                      </a:r>
                      <a:r>
                        <a:rPr lang="it-IT" sz="1400" b="0" i="1" kern="12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-a, -</a:t>
                      </a:r>
                      <a:r>
                        <a:rPr lang="it-IT" sz="1400" b="0" i="1" kern="1200" dirty="0" err="1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um</a:t>
                      </a:r>
                      <a:endParaRPr lang="it-IT" sz="1400" b="0" i="1" kern="1200" dirty="0" smtClean="0"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«udito / essendo stato udito»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capt-us</a:t>
                      </a:r>
                      <a:r>
                        <a:rPr lang="it-IT" sz="1400" b="0" i="1" kern="12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-a, -</a:t>
                      </a:r>
                      <a:r>
                        <a:rPr lang="it-IT" sz="1400" b="0" i="1" kern="1200" dirty="0" err="1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um</a:t>
                      </a:r>
                      <a:r>
                        <a:rPr lang="it-IT" sz="1400" b="0" i="1" kern="12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«preso / essendo stato preso»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41236714"/>
                  </a:ext>
                </a:extLst>
              </a:tr>
            </a:tbl>
          </a:graphicData>
        </a:graphic>
      </p:graphicFrame>
      <p:sp>
        <p:nvSpPr>
          <p:cNvPr id="10" name="Rettangolo 9"/>
          <p:cNvSpPr/>
          <p:nvPr/>
        </p:nvSpPr>
        <p:spPr>
          <a:xfrm>
            <a:off x="1047750" y="1489083"/>
            <a:ext cx="6116537" cy="333694"/>
          </a:xfrm>
          <a:prstGeom prst="rect">
            <a:avLst/>
          </a:prstGeom>
          <a:solidFill>
            <a:srgbClr val="E9EF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declina </a:t>
            </a:r>
            <a:r>
              <a:rPr lang="it-IT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 un aggettivo</a:t>
            </a: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della </a:t>
            </a:r>
            <a:r>
              <a:rPr lang="it-IT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1a classe.</a:t>
            </a:r>
            <a:endParaRPr lang="it-IT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Gruppo 10"/>
          <p:cNvGrpSpPr/>
          <p:nvPr/>
        </p:nvGrpSpPr>
        <p:grpSpPr>
          <a:xfrm>
            <a:off x="1028579" y="1916832"/>
            <a:ext cx="7792120" cy="923330"/>
            <a:chOff x="1028579" y="3560284"/>
            <a:chExt cx="7792120" cy="923330"/>
          </a:xfrm>
        </p:grpSpPr>
        <p:sp>
          <p:nvSpPr>
            <p:cNvPr id="12" name="Rettangolo 20"/>
            <p:cNvSpPr>
              <a:spLocks noChangeArrowheads="1"/>
            </p:cNvSpPr>
            <p:nvPr/>
          </p:nvSpPr>
          <p:spPr bwMode="auto">
            <a:xfrm>
              <a:off x="1028579" y="3895998"/>
              <a:ext cx="1311174" cy="356400"/>
            </a:xfrm>
            <a:prstGeom prst="rect">
              <a:avLst/>
            </a:prstGeom>
            <a:solidFill>
              <a:srgbClr val="D2DEEE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r>
                <a:rPr lang="it-IT" altLang="it-IT" sz="1600" dirty="0" smtClean="0">
                  <a:latin typeface="Arial" pitchFamily="34" charset="0"/>
                  <a:cs typeface="Arial" pitchFamily="34" charset="0"/>
                </a:rPr>
                <a:t>Si forma dal</a:t>
              </a:r>
              <a:endParaRPr lang="it-IT" altLang="it-IT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4" name="Gruppo 13"/>
            <p:cNvGrpSpPr/>
            <p:nvPr/>
          </p:nvGrpSpPr>
          <p:grpSpPr>
            <a:xfrm>
              <a:off x="2956889" y="3560284"/>
              <a:ext cx="5863810" cy="923330"/>
              <a:chOff x="2875067" y="3574598"/>
              <a:chExt cx="5863810" cy="923330"/>
            </a:xfrm>
          </p:grpSpPr>
          <p:sp>
            <p:nvSpPr>
              <p:cNvPr id="16" name="Rettangolo 20"/>
              <p:cNvSpPr>
                <a:spLocks noChangeArrowheads="1"/>
              </p:cNvSpPr>
              <p:nvPr/>
            </p:nvSpPr>
            <p:spPr bwMode="auto">
              <a:xfrm>
                <a:off x="2875067" y="3748799"/>
                <a:ext cx="1335326" cy="644337"/>
              </a:xfrm>
              <a:prstGeom prst="roundRect">
                <a:avLst/>
              </a:prstGeom>
              <a:solidFill>
                <a:srgbClr val="D2DE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it-IT" altLang="it-IT" sz="14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Tema del supino</a:t>
                </a:r>
              </a:p>
            </p:txBody>
          </p:sp>
          <p:sp>
            <p:nvSpPr>
              <p:cNvPr id="17" name="Rettangolo 20"/>
              <p:cNvSpPr>
                <a:spLocks noChangeArrowheads="1"/>
              </p:cNvSpPr>
              <p:nvPr/>
            </p:nvSpPr>
            <p:spPr bwMode="auto">
              <a:xfrm>
                <a:off x="4968146" y="3748527"/>
                <a:ext cx="3770731" cy="644337"/>
              </a:xfrm>
              <a:prstGeom prst="roundRect">
                <a:avLst/>
              </a:prstGeom>
              <a:solidFill>
                <a:srgbClr val="D2DE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lnSpc>
                    <a:spcPct val="110000"/>
                  </a:lnSpc>
                </a:pPr>
                <a:r>
                  <a:rPr lang="it-IT" altLang="it-IT" sz="1400" b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Desinenze degli aggettivi di 1a classe in </a:t>
                </a:r>
                <a:endParaRPr lang="it-IT" altLang="it-IT" sz="1400" b="1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it-IT" altLang="it-IT" sz="14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-</a:t>
                </a:r>
                <a:r>
                  <a:rPr lang="it-IT" altLang="it-IT" sz="1400" b="1" i="1" dirty="0" err="1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us</a:t>
                </a:r>
                <a:r>
                  <a:rPr lang="it-IT" altLang="it-IT" sz="1400" b="1" i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, -a, -</a:t>
                </a:r>
                <a:r>
                  <a:rPr lang="it-IT" altLang="it-IT" sz="1400" b="1" i="1" dirty="0" err="1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um</a:t>
                </a:r>
                <a:endParaRPr lang="it-IT" altLang="it-IT" sz="1400" b="1" i="1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" name="Rettangolo 17"/>
              <p:cNvSpPr/>
              <p:nvPr/>
            </p:nvSpPr>
            <p:spPr>
              <a:xfrm>
                <a:off x="4320075" y="3574598"/>
                <a:ext cx="529312" cy="92333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it-IT" sz="5400" b="1" dirty="0" smtClean="0">
                    <a:ln w="12700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</a:ln>
                    <a:pattFill prst="dkUpDiag">
                      <a:fgClr>
                        <a:schemeClr val="tx2"/>
                      </a:fgClr>
                      <a:bgClr>
                        <a:schemeClr val="tx2">
                          <a:lumMod val="20000"/>
                          <a:lumOff val="80000"/>
                        </a:schemeClr>
                      </a:bgClr>
                    </a:pattFill>
                    <a:effectLst>
                      <a:outerShdw dist="38100" dir="2640000" algn="bl" rotWithShape="0">
                        <a:schemeClr val="tx2">
                          <a:lumMod val="75000"/>
                        </a:schemeClr>
                      </a:outerShdw>
                    </a:effectLst>
                  </a:rPr>
                  <a:t>+</a:t>
                </a:r>
                <a:endParaRPr lang="it-IT" sz="5400" b="1" dirty="0">
                  <a:ln w="12700">
                    <a:solidFill>
                      <a:schemeClr val="tx2">
                        <a:lumMod val="75000"/>
                      </a:schemeClr>
                    </a:solidFill>
                    <a:prstDash val="solid"/>
                  </a:ln>
                  <a:pattFill prst="dkUpDiag">
                    <a:fgClr>
                      <a:schemeClr val="tx2"/>
                    </a:fgClr>
                    <a:bgClr>
                      <a:schemeClr val="tx2">
                        <a:lumMod val="20000"/>
                        <a:lumOff val="80000"/>
                      </a:schemeClr>
                    </a:bgClr>
                  </a:pattFill>
                  <a:effectLst>
                    <a:outerShdw dist="38100" dir="2640000" algn="bl" rotWithShape="0">
                      <a:schemeClr val="tx2">
                        <a:lumMod val="75000"/>
                      </a:schemeClr>
                    </a:outerShdw>
                  </a:effectLst>
                </a:endParaRPr>
              </a:p>
            </p:txBody>
          </p:sp>
        </p:grpSp>
        <p:sp>
          <p:nvSpPr>
            <p:cNvPr id="15" name="Freccia a destra 14"/>
            <p:cNvSpPr/>
            <p:nvPr/>
          </p:nvSpPr>
          <p:spPr>
            <a:xfrm>
              <a:off x="2347373" y="3718972"/>
              <a:ext cx="360039" cy="712800"/>
            </a:xfrm>
            <a:prstGeom prst="rightArrow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13" name="Connettore diritto 12"/>
          <p:cNvCxnSpPr/>
          <p:nvPr/>
        </p:nvCxnSpPr>
        <p:spPr>
          <a:xfrm>
            <a:off x="1016000" y="1484785"/>
            <a:ext cx="0" cy="5040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Rettangolo 20"/>
          <p:cNvSpPr>
            <a:spLocks noChangeArrowheads="1"/>
          </p:cNvSpPr>
          <p:nvPr/>
        </p:nvSpPr>
        <p:spPr bwMode="auto">
          <a:xfrm>
            <a:off x="1031078" y="5607078"/>
            <a:ext cx="4396920" cy="748819"/>
          </a:xfrm>
          <a:prstGeom prst="roundRect">
            <a:avLst>
              <a:gd name="adj" fmla="val 7511"/>
            </a:avLst>
          </a:prstGeom>
          <a:solidFill>
            <a:srgbClr val="D0D8E8"/>
          </a:solidFill>
          <a:ln w="19050">
            <a:noFill/>
            <a:miter lim="800000"/>
            <a:headEnd/>
            <a:tailEnd/>
          </a:ln>
        </p:spPr>
        <p:txBody>
          <a:bodyPr lIns="36000" rIns="18000"/>
          <a:lstStyle/>
          <a:p>
            <a:r>
              <a:rPr lang="it-IT" sz="1400" i="1" dirty="0" err="1">
                <a:latin typeface="Arial Narrow" panose="020B0606020202030204" pitchFamily="34" charset="0"/>
              </a:rPr>
              <a:t>Legatus</a:t>
            </a:r>
            <a:r>
              <a:rPr lang="it-IT" sz="1400" i="1" dirty="0">
                <a:latin typeface="Arial Narrow" panose="020B0606020202030204" pitchFamily="34" charset="0"/>
              </a:rPr>
              <a:t>, ad </a:t>
            </a:r>
            <a:r>
              <a:rPr lang="it-IT" sz="1400" i="1" dirty="0" err="1">
                <a:latin typeface="Arial Narrow" panose="020B0606020202030204" pitchFamily="34" charset="0"/>
              </a:rPr>
              <a:t>hostes</a:t>
            </a:r>
            <a:r>
              <a:rPr lang="it-IT" sz="1400" i="1" dirty="0">
                <a:latin typeface="Arial Narrow" panose="020B0606020202030204" pitchFamily="34" charset="0"/>
              </a:rPr>
              <a:t> </a:t>
            </a:r>
            <a:r>
              <a:rPr lang="it-IT" sz="1400" b="1" i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missus</a:t>
            </a:r>
            <a:r>
              <a:rPr lang="it-IT" sz="1400" i="1" dirty="0">
                <a:latin typeface="Arial Narrow" panose="020B0606020202030204" pitchFamily="34" charset="0"/>
              </a:rPr>
              <a:t>, </a:t>
            </a:r>
            <a:r>
              <a:rPr lang="it-IT" sz="1400" i="1" dirty="0" err="1">
                <a:latin typeface="Arial Narrow" panose="020B0606020202030204" pitchFamily="34" charset="0"/>
              </a:rPr>
              <a:t>rediit</a:t>
            </a:r>
            <a:r>
              <a:rPr lang="it-IT" sz="1400" i="1" dirty="0">
                <a:latin typeface="Arial Narrow" panose="020B0606020202030204" pitchFamily="34" charset="0"/>
              </a:rPr>
              <a:t> </a:t>
            </a:r>
            <a:r>
              <a:rPr lang="it-IT" sz="1400" i="1" dirty="0" err="1">
                <a:latin typeface="Arial Narrow" panose="020B0606020202030204" pitchFamily="34" charset="0"/>
              </a:rPr>
              <a:t>cum</a:t>
            </a:r>
            <a:r>
              <a:rPr lang="it-IT" sz="1400" i="1" dirty="0">
                <a:latin typeface="Arial Narrow" panose="020B0606020202030204" pitchFamily="34" charset="0"/>
              </a:rPr>
              <a:t> </a:t>
            </a:r>
            <a:r>
              <a:rPr lang="it-IT" sz="1400" i="1" dirty="0" err="1">
                <a:latin typeface="Arial Narrow" panose="020B0606020202030204" pitchFamily="34" charset="0"/>
              </a:rPr>
              <a:t>pacis</a:t>
            </a:r>
            <a:r>
              <a:rPr lang="it-IT" sz="1400" i="1" dirty="0">
                <a:latin typeface="Arial Narrow" panose="020B0606020202030204" pitchFamily="34" charset="0"/>
              </a:rPr>
              <a:t> </a:t>
            </a:r>
            <a:r>
              <a:rPr lang="it-IT" sz="1400" i="1" dirty="0" smtClean="0">
                <a:latin typeface="Arial Narrow" panose="020B0606020202030204" pitchFamily="34" charset="0"/>
              </a:rPr>
              <a:t>condicione. </a:t>
            </a:r>
          </a:p>
          <a:p>
            <a:r>
              <a:rPr lang="it-IT" sz="1400" dirty="0" smtClean="0">
                <a:latin typeface="Arial Narrow" panose="020B0606020202030204" pitchFamily="34" charset="0"/>
              </a:rPr>
              <a:t>«</a:t>
            </a:r>
            <a:r>
              <a:rPr lang="it-IT" sz="1400" dirty="0">
                <a:latin typeface="Arial Narrow" panose="020B0606020202030204" pitchFamily="34" charset="0"/>
              </a:rPr>
              <a:t>L’ambasciatore</a:t>
            </a:r>
            <a:r>
              <a:rPr lang="it-IT" sz="1400" dirty="0" smtClean="0">
                <a:latin typeface="Arial Narrow" panose="020B0606020202030204" pitchFamily="34" charset="0"/>
              </a:rPr>
              <a:t>, </a:t>
            </a:r>
            <a:r>
              <a:rPr lang="it-IT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mandato</a:t>
            </a:r>
            <a:r>
              <a:rPr lang="it-IT" sz="1400" dirty="0" smtClean="0">
                <a:latin typeface="Arial Narrow" panose="020B0606020202030204" pitchFamily="34" charset="0"/>
              </a:rPr>
              <a:t> </a:t>
            </a:r>
            <a:r>
              <a:rPr lang="it-IT" sz="1400" dirty="0">
                <a:latin typeface="Arial Narrow" panose="020B0606020202030204" pitchFamily="34" charset="0"/>
              </a:rPr>
              <a:t>presso i nemici, ritornò con una proposta di </a:t>
            </a:r>
            <a:r>
              <a:rPr lang="it-IT" sz="1400" dirty="0" smtClean="0">
                <a:latin typeface="Arial Narrow" panose="020B0606020202030204" pitchFamily="34" charset="0"/>
              </a:rPr>
              <a:t>pace.»</a:t>
            </a:r>
            <a:endParaRPr lang="it-IT" altLang="it-IT" sz="1400" dirty="0" smtClean="0"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20" name="Rettangolo 20"/>
          <p:cNvSpPr>
            <a:spLocks noChangeArrowheads="1"/>
          </p:cNvSpPr>
          <p:nvPr/>
        </p:nvSpPr>
        <p:spPr bwMode="auto">
          <a:xfrm>
            <a:off x="5572014" y="5607078"/>
            <a:ext cx="3202152" cy="755543"/>
          </a:xfrm>
          <a:prstGeom prst="roundRect">
            <a:avLst>
              <a:gd name="adj" fmla="val 7511"/>
            </a:avLst>
          </a:prstGeom>
          <a:solidFill>
            <a:srgbClr val="D0D8E8"/>
          </a:solidFill>
          <a:ln w="19050">
            <a:noFill/>
            <a:miter lim="800000"/>
            <a:headEnd/>
            <a:tailEnd/>
          </a:ln>
        </p:spPr>
        <p:txBody>
          <a:bodyPr lIns="36000" rIns="18000"/>
          <a:lstStyle/>
          <a:p>
            <a:pPr>
              <a:spcBef>
                <a:spcPts val="1200"/>
              </a:spcBef>
            </a:pPr>
            <a:r>
              <a:rPr lang="pt-BR" sz="1400" i="1" dirty="0">
                <a:latin typeface="Arial Narrow" panose="020B0606020202030204" pitchFamily="34" charset="0"/>
              </a:rPr>
              <a:t>Cunctam pecuniam a patre </a:t>
            </a:r>
            <a:r>
              <a:rPr lang="pt-BR" sz="1400" b="1" i="1" dirty="0">
                <a:solidFill>
                  <a:srgbClr val="C00000"/>
                </a:solidFill>
                <a:latin typeface="Arial Narrow" panose="020B0606020202030204" pitchFamily="34" charset="0"/>
              </a:rPr>
              <a:t>missam</a:t>
            </a:r>
            <a:r>
              <a:rPr lang="pt-BR" sz="1400" i="1" dirty="0">
                <a:latin typeface="Arial Narrow" panose="020B0606020202030204" pitchFamily="34" charset="0"/>
              </a:rPr>
              <a:t> impendit</a:t>
            </a:r>
            <a:r>
              <a:rPr lang="it-IT" sz="1400" i="1" dirty="0" smtClean="0">
                <a:latin typeface="Arial Narrow" panose="020B0606020202030204" pitchFamily="34" charset="0"/>
              </a:rPr>
              <a:t>. </a:t>
            </a:r>
          </a:p>
          <a:p>
            <a:r>
              <a:rPr lang="it-IT" sz="1400" dirty="0">
                <a:latin typeface="Arial Narrow" panose="020B0606020202030204" pitchFamily="34" charset="0"/>
              </a:rPr>
              <a:t>«Spese tutti i soldi </a:t>
            </a:r>
            <a:r>
              <a:rPr lang="it-IT" sz="14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mandati</a:t>
            </a:r>
            <a:r>
              <a:rPr lang="it-IT" sz="1400" dirty="0" smtClean="0">
                <a:latin typeface="Arial Narrow" panose="020B0606020202030204" pitchFamily="34" charset="0"/>
              </a:rPr>
              <a:t> dal </a:t>
            </a:r>
            <a:r>
              <a:rPr lang="it-IT" sz="1400" dirty="0">
                <a:latin typeface="Arial Narrow" panose="020B0606020202030204" pitchFamily="34" charset="0"/>
              </a:rPr>
              <a:t>padre.»</a:t>
            </a:r>
            <a:endParaRPr lang="it-IT" altLang="it-IT" sz="1400" dirty="0" smtClean="0"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8823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5473</TotalTime>
  <Words>548</Words>
  <Application>Microsoft Macintosh PowerPoint</Application>
  <PresentationFormat>Presentazione su schermo (4:3)</PresentationFormat>
  <Paragraphs>129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asus</dc:creator>
  <cp:lastModifiedBy>Andrea</cp:lastModifiedBy>
  <cp:revision>945</cp:revision>
  <dcterms:created xsi:type="dcterms:W3CDTF">2017-04-21T06:11:22Z</dcterms:created>
  <dcterms:modified xsi:type="dcterms:W3CDTF">2017-08-29T13:30:44Z</dcterms:modified>
</cp:coreProperties>
</file>