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AEAE2-733D-4C3B-9CE3-89063F66DBAE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EF687-5265-437E-B0B1-0B48CCDE99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6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F687-5265-437E-B0B1-0B48CCDE996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81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90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33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2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9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22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183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28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74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3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44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3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3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5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10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B7181C-6179-48F1-8575-FFB71DA26925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2E895C-8392-40B1-8A5D-B2B54942D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11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70290" y="164759"/>
            <a:ext cx="59901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L’alfabeto latino</a:t>
            </a:r>
            <a:endParaRPr lang="it-IT" sz="7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56311" y="2339440"/>
            <a:ext cx="77229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 B C D E F G H I K L M N O P Q R S T V X Y Z</a:t>
            </a:r>
          </a:p>
          <a:p>
            <a:pPr algn="ctr"/>
            <a:endParaRPr lang="it-IT" sz="2800" dirty="0" smtClean="0"/>
          </a:p>
          <a:p>
            <a:pPr algn="ctr"/>
            <a:endParaRPr lang="it-IT" sz="2800" dirty="0"/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a b c d e f g h i k l m n o p q r s t u x y z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569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SISTEMA VOCALICO LATINO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2" y="2551607"/>
            <a:ext cx="10515600" cy="2390115"/>
          </a:xfrm>
        </p:spPr>
        <p:txBody>
          <a:bodyPr/>
          <a:lstStyle/>
          <a:p>
            <a:r>
              <a:rPr lang="it-IT" dirty="0" smtClean="0"/>
              <a:t>Le vocali sono </a:t>
            </a:r>
            <a:r>
              <a:rPr lang="it-IT" i="1" dirty="0" smtClean="0"/>
              <a:t>a, e, i, o, u.</a:t>
            </a:r>
          </a:p>
          <a:p>
            <a:r>
              <a:rPr lang="it-IT" dirty="0" smtClean="0"/>
              <a:t>In realtà, il numero delle vocali è doppio: in latino ogni vocale ha due varianti, a seconda della </a:t>
            </a:r>
            <a:r>
              <a:rPr lang="it-IT" b="1" dirty="0" smtClean="0"/>
              <a:t>durata della pronuncia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24397" y="4388811"/>
            <a:ext cx="234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QUANTITÀ</a:t>
            </a:r>
            <a:endParaRPr lang="it-IT" sz="4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95402" y="5248894"/>
            <a:ext cx="1041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Ad esse si aggiunge la </a:t>
            </a:r>
            <a:r>
              <a:rPr lang="it-IT" sz="2400" b="1" dirty="0" smtClean="0"/>
              <a:t>y</a:t>
            </a:r>
            <a:r>
              <a:rPr lang="it-IT" sz="2400" dirty="0" smtClean="0"/>
              <a:t>, che serve a trascrivere il suono [ü] nei grecismi.</a:t>
            </a:r>
            <a:endParaRPr lang="it-IT" sz="2400" dirty="0" smtClean="0"/>
          </a:p>
        </p:txBody>
      </p:sp>
      <p:sp>
        <p:nvSpPr>
          <p:cNvPr id="10" name="Freccia in giù 9"/>
          <p:cNvSpPr/>
          <p:nvPr/>
        </p:nvSpPr>
        <p:spPr>
          <a:xfrm>
            <a:off x="4702628" y="4055713"/>
            <a:ext cx="391886" cy="237506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61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21277" y="2161310"/>
            <a:ext cx="9927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i="1" dirty="0" smtClean="0"/>
              <a:t>i</a:t>
            </a:r>
            <a:r>
              <a:rPr lang="it-IT" sz="2400" dirty="0" smtClean="0"/>
              <a:t> di solito ha valore vocalico, ma può anche assumere valore </a:t>
            </a:r>
            <a:r>
              <a:rPr lang="it-IT" sz="2400" b="1" dirty="0" smtClean="0"/>
              <a:t>semivocale</a:t>
            </a:r>
            <a:r>
              <a:rPr lang="it-IT" sz="2400" dirty="0" smtClean="0"/>
              <a:t> (es. </a:t>
            </a:r>
            <a:r>
              <a:rPr lang="it-IT" sz="2400" i="1" dirty="0" err="1" smtClean="0"/>
              <a:t>iam</a:t>
            </a:r>
            <a:r>
              <a:rPr lang="it-IT" sz="2400" dirty="0" smtClean="0"/>
              <a:t>, «già».</a:t>
            </a:r>
          </a:p>
          <a:p>
            <a:pPr>
              <a:buClr>
                <a:schemeClr val="accent1"/>
              </a:buClr>
            </a:pPr>
            <a:endParaRPr lang="it-IT" sz="2400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i="1" dirty="0" smtClean="0"/>
              <a:t>u </a:t>
            </a:r>
            <a:r>
              <a:rPr lang="it-IT" sz="2400" dirty="0" smtClean="0"/>
              <a:t>ha di solito valore vocalico, ma può diventare una </a:t>
            </a:r>
            <a:r>
              <a:rPr lang="it-IT" sz="2400" b="1" dirty="0" smtClean="0"/>
              <a:t>semivocale</a:t>
            </a:r>
            <a:r>
              <a:rPr lang="it-IT" sz="2400" dirty="0" smtClean="0"/>
              <a:t> (es. </a:t>
            </a:r>
            <a:r>
              <a:rPr lang="it-IT" sz="2400" dirty="0" err="1" smtClean="0"/>
              <a:t>suadeo</a:t>
            </a:r>
            <a:r>
              <a:rPr lang="it-IT" sz="2400" dirty="0" smtClean="0"/>
              <a:t>).</a:t>
            </a:r>
          </a:p>
          <a:p>
            <a:pPr>
              <a:buClr>
                <a:schemeClr val="accent1"/>
              </a:buClr>
            </a:pPr>
            <a:endParaRPr lang="it-IT" sz="2400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In latino all’unico segno V (maiuscolo) e u (minuscolo) corrispondeva un unico suono [u], che poi in italiano si è differenziato.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726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DITTONGHI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i="1" dirty="0" err="1" smtClean="0"/>
              <a:t>ae</a:t>
            </a:r>
            <a:endParaRPr lang="it-IT" b="1" i="1" dirty="0" smtClean="0"/>
          </a:p>
          <a:p>
            <a:r>
              <a:rPr lang="it-IT" b="1" i="1" dirty="0" err="1" smtClean="0"/>
              <a:t>oe</a:t>
            </a:r>
            <a:endParaRPr lang="it-IT" b="1" i="1" dirty="0" smtClean="0"/>
          </a:p>
          <a:p>
            <a:r>
              <a:rPr lang="it-IT" b="1" i="1" dirty="0" err="1" smtClean="0"/>
              <a:t>au</a:t>
            </a:r>
            <a:endParaRPr lang="it-IT" b="1" i="1" dirty="0" smtClean="0"/>
          </a:p>
          <a:p>
            <a:r>
              <a:rPr lang="it-IT" b="1" i="1" dirty="0" err="1" smtClean="0"/>
              <a:t>eu</a:t>
            </a:r>
            <a:endParaRPr lang="it-IT" b="1" i="1" dirty="0" smtClean="0"/>
          </a:p>
          <a:p>
            <a:r>
              <a:rPr lang="it-IT" i="1" dirty="0" smtClean="0"/>
              <a:t>ei</a:t>
            </a:r>
          </a:p>
          <a:p>
            <a:r>
              <a:rPr lang="it-IT" i="1" dirty="0" err="1" smtClean="0"/>
              <a:t>eu</a:t>
            </a:r>
            <a:endParaRPr lang="it-IT" i="1" dirty="0" smtClean="0"/>
          </a:p>
          <a:p>
            <a:r>
              <a:rPr lang="it-IT" i="1" dirty="0" smtClean="0"/>
              <a:t>ai</a:t>
            </a:r>
          </a:p>
          <a:p>
            <a:r>
              <a:rPr lang="it-IT" i="1" dirty="0" smtClean="0"/>
              <a:t>oi </a:t>
            </a:r>
          </a:p>
        </p:txBody>
      </p:sp>
      <p:sp>
        <p:nvSpPr>
          <p:cNvPr id="9" name="Parentesi graffa chiusa 8"/>
          <p:cNvSpPr/>
          <p:nvPr/>
        </p:nvSpPr>
        <p:spPr>
          <a:xfrm>
            <a:off x="2873828" y="2755735"/>
            <a:ext cx="308759" cy="2921330"/>
          </a:xfrm>
          <a:prstGeom prst="rightBrace">
            <a:avLst>
              <a:gd name="adj1" fmla="val 5156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364674" y="3924012"/>
            <a:ext cx="546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Sono sempre di quantità </a:t>
            </a:r>
            <a:r>
              <a:rPr lang="it-IT" sz="3200" b="1" dirty="0" smtClean="0"/>
              <a:t>lunga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4249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CONSONANTI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suono [k] corrispondeva a tre segni diversi, utilizzati a seconda della vocale successiva: </a:t>
            </a:r>
            <a:r>
              <a:rPr lang="it-IT" i="1" dirty="0" smtClean="0"/>
              <a:t>c</a:t>
            </a:r>
            <a:r>
              <a:rPr lang="it-IT" dirty="0" smtClean="0"/>
              <a:t>, </a:t>
            </a:r>
            <a:r>
              <a:rPr lang="it-IT" i="1" dirty="0" smtClean="0"/>
              <a:t>k</a:t>
            </a:r>
            <a:r>
              <a:rPr lang="it-IT" dirty="0" smtClean="0"/>
              <a:t> e </a:t>
            </a:r>
            <a:r>
              <a:rPr lang="it-IT" i="1" dirty="0" smtClean="0"/>
              <a:t>q.</a:t>
            </a:r>
          </a:p>
          <a:p>
            <a:endParaRPr lang="it-IT" i="1" dirty="0" smtClean="0"/>
          </a:p>
          <a:p>
            <a:r>
              <a:rPr lang="it-IT" dirty="0" smtClean="0"/>
              <a:t>Prima che venisse introdotto il segno </a:t>
            </a:r>
            <a:r>
              <a:rPr lang="it-IT" i="1" dirty="0" smtClean="0"/>
              <a:t>G</a:t>
            </a:r>
            <a:r>
              <a:rPr lang="it-IT" dirty="0" smtClean="0"/>
              <a:t>, la C latina era sia sonora che sorda.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23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DUE TIPI DI PRONUNCIA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295400" y="2601333"/>
            <a:ext cx="4718304" cy="576262"/>
          </a:xfrm>
        </p:spPr>
        <p:txBody>
          <a:bodyPr/>
          <a:lstStyle/>
          <a:p>
            <a:r>
              <a:rPr lang="it-IT" b="1" dirty="0" smtClean="0"/>
              <a:t>PRONUNCIA CLASSICA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1295400" y="3492929"/>
            <a:ext cx="4718304" cy="2632605"/>
          </a:xfrm>
        </p:spPr>
        <p:txBody>
          <a:bodyPr/>
          <a:lstStyle/>
          <a:p>
            <a:r>
              <a:rPr lang="it-IT" dirty="0" smtClean="0"/>
              <a:t>Quella del ceto colto romano del I secolo a.C., che i linguisti sono riusciti a ricostruire.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6054852" y="2601333"/>
            <a:ext cx="5434109" cy="576262"/>
          </a:xfrm>
        </p:spPr>
        <p:txBody>
          <a:bodyPr/>
          <a:lstStyle/>
          <a:p>
            <a:r>
              <a:rPr lang="it-IT" b="1" dirty="0" smtClean="0"/>
              <a:t>PRONUNCIA ECCLESIASTICA</a:t>
            </a:r>
            <a:endParaRPr lang="it-IT" b="1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6054852" y="3492929"/>
            <a:ext cx="4718304" cy="2632605"/>
          </a:xfrm>
        </p:spPr>
        <p:txBody>
          <a:bodyPr/>
          <a:lstStyle/>
          <a:p>
            <a:pPr algn="r"/>
            <a:r>
              <a:rPr lang="it-IT" dirty="0" smtClean="0"/>
              <a:t>Nata nell’Alto Medioevo, quando la lingua unitaria si disgregò a seguito del crollo dell’impero e la Chiesa si occupò di tramandarla.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96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SILLABA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APERTA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Termina con una </a:t>
            </a:r>
            <a:r>
              <a:rPr lang="it-IT" b="1" dirty="0" smtClean="0"/>
              <a:t>vocale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smtClean="0"/>
              <a:t>Può essere </a:t>
            </a:r>
            <a:r>
              <a:rPr lang="it-IT" b="1" dirty="0" smtClean="0"/>
              <a:t>breve </a:t>
            </a:r>
            <a:r>
              <a:rPr lang="it-IT" dirty="0" smtClean="0"/>
              <a:t>o </a:t>
            </a:r>
            <a:r>
              <a:rPr lang="it-IT" b="1" dirty="0" smtClean="0"/>
              <a:t>lunga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CHIUSA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Termina con una </a:t>
            </a:r>
            <a:r>
              <a:rPr lang="it-IT" b="1" dirty="0" smtClean="0"/>
              <a:t>consonante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smtClean="0"/>
              <a:t>È sempre </a:t>
            </a:r>
            <a:r>
              <a:rPr lang="it-IT" b="1" dirty="0" smtClean="0"/>
              <a:t>lunga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278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295402" y="879367"/>
            <a:ext cx="9601196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mtClean="0"/>
              <a:t>Le </a:t>
            </a:r>
            <a:r>
              <a:rPr lang="it-IT" b="1" smtClean="0"/>
              <a:t>tre</a:t>
            </a:r>
            <a:r>
              <a:rPr lang="it-IT" smtClean="0"/>
              <a:t> regole dell’</a:t>
            </a:r>
            <a:r>
              <a:rPr lang="it-IT" b="1" smtClean="0"/>
              <a:t>accento</a:t>
            </a:r>
            <a:r>
              <a:rPr lang="it-IT" smtClean="0"/>
              <a:t>: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1413164" y="2089144"/>
            <a:ext cx="356259" cy="35625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87185" y="1851776"/>
            <a:ext cx="640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/>
                </a:solidFill>
              </a:rPr>
              <a:t>Legge della baritonesi</a:t>
            </a:r>
            <a:endParaRPr lang="it-IT" sz="2400" dirty="0"/>
          </a:p>
          <a:p>
            <a:r>
              <a:rPr lang="it-IT" sz="2400" dirty="0" smtClean="0"/>
              <a:t>l’accento non può mai cadere sull’ultima sillaba</a:t>
            </a:r>
            <a:endParaRPr lang="it-IT" sz="2400" dirty="0"/>
          </a:p>
        </p:txBody>
      </p:sp>
      <p:sp>
        <p:nvSpPr>
          <p:cNvPr id="5" name="Ovale 4"/>
          <p:cNvSpPr/>
          <p:nvPr/>
        </p:nvSpPr>
        <p:spPr>
          <a:xfrm>
            <a:off x="1413163" y="3393011"/>
            <a:ext cx="356259" cy="35625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87184" y="3155643"/>
            <a:ext cx="6983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/>
                </a:solidFill>
              </a:rPr>
              <a:t>Legge del trisillabismo</a:t>
            </a:r>
            <a:endParaRPr lang="it-IT" sz="2400" dirty="0"/>
          </a:p>
          <a:p>
            <a:r>
              <a:rPr lang="it-IT" sz="2400" dirty="0"/>
              <a:t>l</a:t>
            </a:r>
            <a:r>
              <a:rPr lang="it-IT" sz="2400" dirty="0" smtClean="0"/>
              <a:t>’accento non può mai risalire oltre la terzultima sillaba</a:t>
            </a:r>
            <a:endParaRPr lang="it-IT" sz="2400" dirty="0"/>
          </a:p>
        </p:txBody>
      </p:sp>
      <p:sp>
        <p:nvSpPr>
          <p:cNvPr id="7" name="Ovale 6"/>
          <p:cNvSpPr/>
          <p:nvPr/>
        </p:nvSpPr>
        <p:spPr>
          <a:xfrm>
            <a:off x="1413163" y="4696878"/>
            <a:ext cx="356259" cy="35625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11926" y="4459510"/>
            <a:ext cx="8681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/>
                </a:solidFill>
              </a:rPr>
              <a:t>Legge della penultima</a:t>
            </a:r>
            <a:endParaRPr lang="it-IT" sz="2400" dirty="0"/>
          </a:p>
          <a:p>
            <a:r>
              <a:rPr lang="it-IT" sz="2400" dirty="0" smtClean="0"/>
              <a:t>in una parola di più di due sillabe l’accento cade sulla penultima sillaba se questa è lunga, sulla terzultima sillaba se la penultima è breve.</a:t>
            </a:r>
            <a:endParaRPr lang="it-IT" sz="2400" dirty="0"/>
          </a:p>
        </p:txBody>
      </p:sp>
      <p:sp>
        <p:nvSpPr>
          <p:cNvPr id="9" name="Trapezio 8"/>
          <p:cNvSpPr/>
          <p:nvPr/>
        </p:nvSpPr>
        <p:spPr>
          <a:xfrm rot="10800000">
            <a:off x="10586852" y="4696878"/>
            <a:ext cx="201880" cy="60883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0576962" y="5401994"/>
            <a:ext cx="200888" cy="161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48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369</Words>
  <Application>Microsoft Office PowerPoint</Application>
  <PresentationFormat>Widescreen</PresentationFormat>
  <Paragraphs>53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Microsoft JhengHei UI</vt:lpstr>
      <vt:lpstr>Arial</vt:lpstr>
      <vt:lpstr>Calibri</vt:lpstr>
      <vt:lpstr>Garamond</vt:lpstr>
      <vt:lpstr>Organico</vt:lpstr>
      <vt:lpstr>Presentazione standard di PowerPoint</vt:lpstr>
      <vt:lpstr>IL SISTEMA VOCALICO LATINO</vt:lpstr>
      <vt:lpstr>Presentazione standard di PowerPoint</vt:lpstr>
      <vt:lpstr>I DITTONGHI</vt:lpstr>
      <vt:lpstr>LE CONSONANTI</vt:lpstr>
      <vt:lpstr>DUE TIPI DI PRONUNCIA</vt:lpstr>
      <vt:lpstr>LA SILLABA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</dc:creator>
  <cp:lastModifiedBy>Simona</cp:lastModifiedBy>
  <cp:revision>7</cp:revision>
  <dcterms:created xsi:type="dcterms:W3CDTF">2020-08-10T20:06:03Z</dcterms:created>
  <dcterms:modified xsi:type="dcterms:W3CDTF">2020-08-10T20:54:03Z</dcterms:modified>
</cp:coreProperties>
</file>